
<file path=[Content_Types].xml><?xml version="1.0" encoding="utf-8"?>
<Types xmlns="http://schemas.openxmlformats.org/package/2006/content-types">
  <Default Extension="xml" ContentType="application/xml"/>
  <Default Extension="jpg" ContentType="image/jpeg"/>
  <Default Extension="m4v" ContentType="video/unknown"/>
  <Default Extension="emf" ContentType="image/x-emf"/>
  <Default Extension="jpeg" ContentType="image/jpeg"/>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8"/>
  </p:notesMasterIdLst>
  <p:handoutMasterIdLst>
    <p:handoutMasterId r:id="rId49"/>
  </p:handoutMasterIdLst>
  <p:sldIdLst>
    <p:sldId id="256" r:id="rId2"/>
    <p:sldId id="308" r:id="rId3"/>
    <p:sldId id="266" r:id="rId4"/>
    <p:sldId id="329" r:id="rId5"/>
    <p:sldId id="331" r:id="rId6"/>
    <p:sldId id="336" r:id="rId7"/>
    <p:sldId id="354" r:id="rId8"/>
    <p:sldId id="262" r:id="rId9"/>
    <p:sldId id="316" r:id="rId10"/>
    <p:sldId id="320" r:id="rId11"/>
    <p:sldId id="337" r:id="rId12"/>
    <p:sldId id="332" r:id="rId13"/>
    <p:sldId id="334" r:id="rId14"/>
    <p:sldId id="335" r:id="rId15"/>
    <p:sldId id="317" r:id="rId16"/>
    <p:sldId id="318" r:id="rId17"/>
    <p:sldId id="360" r:id="rId18"/>
    <p:sldId id="321" r:id="rId19"/>
    <p:sldId id="330" r:id="rId20"/>
    <p:sldId id="322" r:id="rId21"/>
    <p:sldId id="323" r:id="rId22"/>
    <p:sldId id="339" r:id="rId23"/>
    <p:sldId id="292" r:id="rId24"/>
    <p:sldId id="324" r:id="rId25"/>
    <p:sldId id="358" r:id="rId26"/>
    <p:sldId id="326" r:id="rId27"/>
    <p:sldId id="340" r:id="rId28"/>
    <p:sldId id="342" r:id="rId29"/>
    <p:sldId id="364" r:id="rId30"/>
    <p:sldId id="361" r:id="rId31"/>
    <p:sldId id="343" r:id="rId32"/>
    <p:sldId id="365" r:id="rId33"/>
    <p:sldId id="344" r:id="rId34"/>
    <p:sldId id="341" r:id="rId35"/>
    <p:sldId id="345" r:id="rId36"/>
    <p:sldId id="351" r:id="rId37"/>
    <p:sldId id="355" r:id="rId38"/>
    <p:sldId id="349" r:id="rId39"/>
    <p:sldId id="356" r:id="rId40"/>
    <p:sldId id="357" r:id="rId41"/>
    <p:sldId id="352" r:id="rId42"/>
    <p:sldId id="353" r:id="rId43"/>
    <p:sldId id="346" r:id="rId44"/>
    <p:sldId id="348" r:id="rId45"/>
    <p:sldId id="347" r:id="rId46"/>
    <p:sldId id="362" r:id="rId47"/>
  </p:sldIdLst>
  <p:sldSz cx="9906000" cy="6858000" type="A4"/>
  <p:notesSz cx="6810375" cy="9942513"/>
  <p:defaultTextStyle>
    <a:defPPr>
      <a:defRPr lang="en-US"/>
    </a:defPPr>
    <a:lvl1pPr algn="l" rtl="0" fontAlgn="base">
      <a:spcBef>
        <a:spcPct val="0"/>
      </a:spcBef>
      <a:spcAft>
        <a:spcPct val="0"/>
      </a:spcAft>
      <a:defRPr kern="1200">
        <a:solidFill>
          <a:schemeClr val="tx1"/>
        </a:solidFill>
        <a:latin typeface="Arial" charset="0"/>
        <a:ea typeface="ＭＳ Ｐゴシック" charset="0"/>
        <a:cs typeface="+mn-cs"/>
      </a:defRPr>
    </a:lvl1pPr>
    <a:lvl2pPr marL="457200" algn="l" rtl="0" fontAlgn="base">
      <a:spcBef>
        <a:spcPct val="0"/>
      </a:spcBef>
      <a:spcAft>
        <a:spcPct val="0"/>
      </a:spcAft>
      <a:defRPr kern="1200">
        <a:solidFill>
          <a:schemeClr val="tx1"/>
        </a:solidFill>
        <a:latin typeface="Arial" charset="0"/>
        <a:ea typeface="ＭＳ Ｐゴシック" charset="0"/>
        <a:cs typeface="+mn-cs"/>
      </a:defRPr>
    </a:lvl2pPr>
    <a:lvl3pPr marL="914400" algn="l" rtl="0" fontAlgn="base">
      <a:spcBef>
        <a:spcPct val="0"/>
      </a:spcBef>
      <a:spcAft>
        <a:spcPct val="0"/>
      </a:spcAft>
      <a:defRPr kern="1200">
        <a:solidFill>
          <a:schemeClr val="tx1"/>
        </a:solidFill>
        <a:latin typeface="Arial" charset="0"/>
        <a:ea typeface="ＭＳ Ｐゴシック" charset="0"/>
        <a:cs typeface="+mn-cs"/>
      </a:defRPr>
    </a:lvl3pPr>
    <a:lvl4pPr marL="1371600" algn="l" rtl="0" fontAlgn="base">
      <a:spcBef>
        <a:spcPct val="0"/>
      </a:spcBef>
      <a:spcAft>
        <a:spcPct val="0"/>
      </a:spcAft>
      <a:defRPr kern="1200">
        <a:solidFill>
          <a:schemeClr val="tx1"/>
        </a:solidFill>
        <a:latin typeface="Arial" charset="0"/>
        <a:ea typeface="ＭＳ Ｐゴシック" charset="0"/>
        <a:cs typeface="+mn-cs"/>
      </a:defRPr>
    </a:lvl4pPr>
    <a:lvl5pPr marL="1828800" algn="l" rtl="0" fontAlgn="base">
      <a:spcBef>
        <a:spcPct val="0"/>
      </a:spcBef>
      <a:spcAft>
        <a:spcPct val="0"/>
      </a:spcAft>
      <a:defRPr kern="1200">
        <a:solidFill>
          <a:schemeClr val="tx1"/>
        </a:solidFill>
        <a:latin typeface="Arial" charset="0"/>
        <a:ea typeface="ＭＳ Ｐゴシック" charset="0"/>
        <a:cs typeface="+mn-cs"/>
      </a:defRPr>
    </a:lvl5pPr>
    <a:lvl6pPr marL="2286000" algn="l" defTabSz="457200" rtl="0" eaLnBrk="1" latinLnBrk="0" hangingPunct="1">
      <a:defRPr kern="1200">
        <a:solidFill>
          <a:schemeClr val="tx1"/>
        </a:solidFill>
        <a:latin typeface="Arial" charset="0"/>
        <a:ea typeface="ＭＳ Ｐゴシック" charset="0"/>
        <a:cs typeface="+mn-cs"/>
      </a:defRPr>
    </a:lvl6pPr>
    <a:lvl7pPr marL="2743200" algn="l" defTabSz="457200" rtl="0" eaLnBrk="1" latinLnBrk="0" hangingPunct="1">
      <a:defRPr kern="1200">
        <a:solidFill>
          <a:schemeClr val="tx1"/>
        </a:solidFill>
        <a:latin typeface="Arial" charset="0"/>
        <a:ea typeface="ＭＳ Ｐゴシック" charset="0"/>
        <a:cs typeface="+mn-cs"/>
      </a:defRPr>
    </a:lvl7pPr>
    <a:lvl8pPr marL="3200400" algn="l" defTabSz="457200" rtl="0" eaLnBrk="1" latinLnBrk="0" hangingPunct="1">
      <a:defRPr kern="1200">
        <a:solidFill>
          <a:schemeClr val="tx1"/>
        </a:solidFill>
        <a:latin typeface="Arial" charset="0"/>
        <a:ea typeface="ＭＳ Ｐゴシック" charset="0"/>
        <a:cs typeface="+mn-cs"/>
      </a:defRPr>
    </a:lvl8pPr>
    <a:lvl9pPr marL="3657600" algn="l" defTabSz="457200" rtl="0" eaLnBrk="1" latinLnBrk="0" hangingPunct="1">
      <a:defRPr kern="1200">
        <a:solidFill>
          <a:schemeClr val="tx1"/>
        </a:solidFill>
        <a:latin typeface="Arial" charset="0"/>
        <a:ea typeface="ＭＳ Ｐゴシック" charset="0"/>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2" scaleToFitPaper="1" frameSlides="1"/>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559" autoAdjust="0"/>
    <p:restoredTop sz="69376" autoAdjust="0"/>
  </p:normalViewPr>
  <p:slideViewPr>
    <p:cSldViewPr>
      <p:cViewPr>
        <p:scale>
          <a:sx n="50" d="100"/>
          <a:sy n="50" d="100"/>
        </p:scale>
        <p:origin x="-2536" y="-360"/>
      </p:cViewPr>
      <p:guideLst>
        <p:guide orient="horz" pos="2160"/>
        <p:guide pos="3120"/>
      </p:guideLst>
    </p:cSldViewPr>
  </p:slideViewPr>
  <p:outlineViewPr>
    <p:cViewPr>
      <p:scale>
        <a:sx n="33" d="100"/>
        <a:sy n="33" d="100"/>
      </p:scale>
      <p:origin x="0" y="4896"/>
    </p:cViewPr>
  </p:outlineViewPr>
  <p:notesTextViewPr>
    <p:cViewPr>
      <p:scale>
        <a:sx n="100" d="100"/>
        <a:sy n="100" d="100"/>
      </p:scale>
      <p:origin x="0" y="0"/>
    </p:cViewPr>
  </p:notesTextViewPr>
  <p:sorterViewPr>
    <p:cViewPr>
      <p:scale>
        <a:sx n="66" d="100"/>
        <a:sy n="66" d="100"/>
      </p:scale>
      <p:origin x="0" y="0"/>
    </p:cViewPr>
  </p:sorterViewPr>
  <p:notesViewPr>
    <p:cSldViewPr snapToGrid="0" snapToObjects="1">
      <p:cViewPr>
        <p:scale>
          <a:sx n="90" d="100"/>
          <a:sy n="90" d="100"/>
        </p:scale>
        <p:origin x="-2176" y="-80"/>
      </p:cViewPr>
      <p:guideLst>
        <p:guide orient="horz" pos="3132"/>
        <p:guide pos="2145"/>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printerSettings" Target="printerSettings/printerSettings1.bin"/><Relationship Id="rId51" Type="http://schemas.openxmlformats.org/officeDocument/2006/relationships/presProps" Target="presProps.xml"/><Relationship Id="rId52" Type="http://schemas.openxmlformats.org/officeDocument/2006/relationships/viewProps" Target="viewProps.xml"/><Relationship Id="rId53" Type="http://schemas.openxmlformats.org/officeDocument/2006/relationships/theme" Target="theme/theme1.xml"/><Relationship Id="rId54"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notesMaster" Target="notesMasters/notesMaster1.xml"/><Relationship Id="rId49" Type="http://schemas.openxmlformats.org/officeDocument/2006/relationships/handoutMaster" Target="handoutMasters/handoutMaster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36156F8-00C9-1840-90DA-C032262634F5}" type="doc">
      <dgm:prSet loTypeId="urn:microsoft.com/office/officeart/2005/8/layout/process3" loCatId="" qsTypeId="urn:microsoft.com/office/officeart/2005/8/quickstyle/simple4" qsCatId="simple" csTypeId="urn:microsoft.com/office/officeart/2005/8/colors/accent2_2" csCatId="accent2" phldr="1"/>
      <dgm:spPr/>
      <dgm:t>
        <a:bodyPr/>
        <a:lstStyle/>
        <a:p>
          <a:endParaRPr lang="en-US"/>
        </a:p>
      </dgm:t>
    </dgm:pt>
    <dgm:pt modelId="{1ABAC987-5402-C647-A602-BA0C886BB191}">
      <dgm:prSet phldrT="[Text]" custT="1"/>
      <dgm:spPr/>
      <dgm:t>
        <a:bodyPr/>
        <a:lstStyle/>
        <a:p>
          <a:r>
            <a:rPr lang="en-US" sz="2000" dirty="0" smtClean="0"/>
            <a:t>AVO response</a:t>
          </a:r>
          <a:endParaRPr lang="en-US" sz="2000" dirty="0"/>
        </a:p>
      </dgm:t>
    </dgm:pt>
    <dgm:pt modelId="{E28E4D22-53A6-2247-8538-15C3A319C2B9}" type="parTrans" cxnId="{9941DE9E-38AB-D542-BAD9-A3BE593B3D05}">
      <dgm:prSet/>
      <dgm:spPr/>
      <dgm:t>
        <a:bodyPr/>
        <a:lstStyle/>
        <a:p>
          <a:endParaRPr lang="en-US"/>
        </a:p>
      </dgm:t>
    </dgm:pt>
    <dgm:pt modelId="{ED5EFFD5-35A4-FD4B-9584-E3AF0F21C665}" type="sibTrans" cxnId="{9941DE9E-38AB-D542-BAD9-A3BE593B3D05}">
      <dgm:prSet/>
      <dgm:spPr/>
      <dgm:t>
        <a:bodyPr/>
        <a:lstStyle/>
        <a:p>
          <a:endParaRPr lang="en-US"/>
        </a:p>
      </dgm:t>
    </dgm:pt>
    <dgm:pt modelId="{FECBF378-839C-2445-87A6-113933AB5ECF}">
      <dgm:prSet phldrT="[Text]"/>
      <dgm:spPr/>
      <dgm:t>
        <a:bodyPr/>
        <a:lstStyle/>
        <a:p>
          <a:r>
            <a:rPr lang="en-US" dirty="0" smtClean="0"/>
            <a:t>Prospects of inverting seismic data</a:t>
          </a:r>
          <a:endParaRPr lang="en-US" dirty="0"/>
        </a:p>
      </dgm:t>
    </dgm:pt>
    <dgm:pt modelId="{F71775E9-13A6-CD46-B164-876ADB5D25B7}" type="parTrans" cxnId="{F6A68866-02B5-3647-A4BF-7E44001AF64E}">
      <dgm:prSet/>
      <dgm:spPr/>
      <dgm:t>
        <a:bodyPr/>
        <a:lstStyle/>
        <a:p>
          <a:endParaRPr lang="en-US"/>
        </a:p>
      </dgm:t>
    </dgm:pt>
    <dgm:pt modelId="{9440592D-AEA2-2042-A014-F99FFDD1D1AD}" type="sibTrans" cxnId="{F6A68866-02B5-3647-A4BF-7E44001AF64E}">
      <dgm:prSet/>
      <dgm:spPr/>
      <dgm:t>
        <a:bodyPr/>
        <a:lstStyle/>
        <a:p>
          <a:endParaRPr lang="en-US"/>
        </a:p>
      </dgm:t>
    </dgm:pt>
    <dgm:pt modelId="{A59515FF-61BE-E048-B23C-B653FB4EE4A9}">
      <dgm:prSet phldrT="[Text]" custT="1"/>
      <dgm:spPr/>
      <dgm:t>
        <a:bodyPr/>
        <a:lstStyle/>
        <a:p>
          <a:r>
            <a:rPr lang="en-US" sz="2000" dirty="0" smtClean="0"/>
            <a:t>AVO </a:t>
          </a:r>
        </a:p>
        <a:p>
          <a:r>
            <a:rPr lang="en-US" sz="2000" dirty="0" smtClean="0"/>
            <a:t>analysis</a:t>
          </a:r>
          <a:endParaRPr lang="en-US" sz="2000" dirty="0"/>
        </a:p>
      </dgm:t>
    </dgm:pt>
    <dgm:pt modelId="{1F5A0BAC-1B42-FA42-8979-925146482103}" type="parTrans" cxnId="{F5C47A5E-3497-6C49-BBCC-CD827E800403}">
      <dgm:prSet/>
      <dgm:spPr/>
      <dgm:t>
        <a:bodyPr/>
        <a:lstStyle/>
        <a:p>
          <a:endParaRPr lang="en-US"/>
        </a:p>
      </dgm:t>
    </dgm:pt>
    <dgm:pt modelId="{29B94A21-25CB-4B47-9535-67B3A4E36C71}" type="sibTrans" cxnId="{F5C47A5E-3497-6C49-BBCC-CD827E800403}">
      <dgm:prSet/>
      <dgm:spPr/>
      <dgm:t>
        <a:bodyPr/>
        <a:lstStyle/>
        <a:p>
          <a:endParaRPr lang="en-US"/>
        </a:p>
      </dgm:t>
    </dgm:pt>
    <dgm:pt modelId="{85472006-2FDC-6648-9AF3-2C615E027B3B}">
      <dgm:prSet phldrT="[Text]"/>
      <dgm:spPr/>
      <dgm:t>
        <a:bodyPr/>
        <a:lstStyle/>
        <a:p>
          <a:r>
            <a:rPr lang="en-US" dirty="0" smtClean="0"/>
            <a:t>Where to invert</a:t>
          </a:r>
          <a:endParaRPr lang="en-US" dirty="0"/>
        </a:p>
      </dgm:t>
    </dgm:pt>
    <dgm:pt modelId="{F94008C9-1C01-9A47-B2DD-75502D403EC2}" type="parTrans" cxnId="{5C122B7D-45F4-4848-8CC5-D626514E3289}">
      <dgm:prSet/>
      <dgm:spPr/>
      <dgm:t>
        <a:bodyPr/>
        <a:lstStyle/>
        <a:p>
          <a:endParaRPr lang="en-US"/>
        </a:p>
      </dgm:t>
    </dgm:pt>
    <dgm:pt modelId="{52BBCA93-3205-4E41-84EC-AE9FAE0517D3}" type="sibTrans" cxnId="{5C122B7D-45F4-4848-8CC5-D626514E3289}">
      <dgm:prSet/>
      <dgm:spPr/>
      <dgm:t>
        <a:bodyPr/>
        <a:lstStyle/>
        <a:p>
          <a:endParaRPr lang="en-US"/>
        </a:p>
      </dgm:t>
    </dgm:pt>
    <dgm:pt modelId="{57E52AA1-C168-C441-BCF7-EA24A4764406}">
      <dgm:prSet phldrT="[Text]" custT="1"/>
      <dgm:spPr/>
      <dgm:t>
        <a:bodyPr/>
        <a:lstStyle/>
        <a:p>
          <a:r>
            <a:rPr lang="en-US" sz="2000" dirty="0" smtClean="0"/>
            <a:t>AVO inversion</a:t>
          </a:r>
          <a:endParaRPr lang="en-US" sz="2000" dirty="0"/>
        </a:p>
      </dgm:t>
    </dgm:pt>
    <dgm:pt modelId="{B27D5E9A-709E-744B-8130-00E1245CF9FD}" type="parTrans" cxnId="{DA404C37-2478-8F4B-A781-70ED2C8EB2DC}">
      <dgm:prSet/>
      <dgm:spPr/>
      <dgm:t>
        <a:bodyPr/>
        <a:lstStyle/>
        <a:p>
          <a:endParaRPr lang="en-US"/>
        </a:p>
      </dgm:t>
    </dgm:pt>
    <dgm:pt modelId="{BD5F063F-1E37-CA42-8F89-B5F7574FD5D2}" type="sibTrans" cxnId="{DA404C37-2478-8F4B-A781-70ED2C8EB2DC}">
      <dgm:prSet/>
      <dgm:spPr/>
      <dgm:t>
        <a:bodyPr/>
        <a:lstStyle/>
        <a:p>
          <a:endParaRPr lang="en-US"/>
        </a:p>
      </dgm:t>
    </dgm:pt>
    <dgm:pt modelId="{82B60C35-57F4-5D47-B58E-ABD30969669A}">
      <dgm:prSet phldrT="[Text]"/>
      <dgm:spPr/>
      <dgm:t>
        <a:bodyPr/>
        <a:lstStyle/>
        <a:p>
          <a:r>
            <a:rPr lang="en-US" dirty="0" smtClean="0"/>
            <a:t>Predicting physical properties</a:t>
          </a:r>
          <a:endParaRPr lang="en-US" dirty="0"/>
        </a:p>
      </dgm:t>
    </dgm:pt>
    <dgm:pt modelId="{13EF3545-65BE-9B44-B676-4E4DD26209D7}" type="parTrans" cxnId="{BA004DD2-5460-E44A-9054-661B60491496}">
      <dgm:prSet/>
      <dgm:spPr/>
      <dgm:t>
        <a:bodyPr/>
        <a:lstStyle/>
        <a:p>
          <a:endParaRPr lang="en-US"/>
        </a:p>
      </dgm:t>
    </dgm:pt>
    <dgm:pt modelId="{9435C648-15E3-9147-9B46-5D06D2D7642A}" type="sibTrans" cxnId="{BA004DD2-5460-E44A-9054-661B60491496}">
      <dgm:prSet/>
      <dgm:spPr/>
      <dgm:t>
        <a:bodyPr/>
        <a:lstStyle/>
        <a:p>
          <a:endParaRPr lang="en-US"/>
        </a:p>
      </dgm:t>
    </dgm:pt>
    <dgm:pt modelId="{A128A6FA-3049-604D-9957-D441473D3A4F}" type="pres">
      <dgm:prSet presAssocID="{236156F8-00C9-1840-90DA-C032262634F5}" presName="linearFlow" presStyleCnt="0">
        <dgm:presLayoutVars>
          <dgm:dir/>
          <dgm:animLvl val="lvl"/>
          <dgm:resizeHandles val="exact"/>
        </dgm:presLayoutVars>
      </dgm:prSet>
      <dgm:spPr/>
      <dgm:t>
        <a:bodyPr/>
        <a:lstStyle/>
        <a:p>
          <a:endParaRPr lang="en-US"/>
        </a:p>
      </dgm:t>
    </dgm:pt>
    <dgm:pt modelId="{52A40D02-05D7-5E41-8EE9-EA3AA22083B7}" type="pres">
      <dgm:prSet presAssocID="{1ABAC987-5402-C647-A602-BA0C886BB191}" presName="composite" presStyleCnt="0"/>
      <dgm:spPr/>
    </dgm:pt>
    <dgm:pt modelId="{C56C42A3-AACD-434D-8F3D-FB08CC8693F8}" type="pres">
      <dgm:prSet presAssocID="{1ABAC987-5402-C647-A602-BA0C886BB191}" presName="parTx" presStyleLbl="node1" presStyleIdx="0" presStyleCnt="3">
        <dgm:presLayoutVars>
          <dgm:chMax val="0"/>
          <dgm:chPref val="0"/>
          <dgm:bulletEnabled val="1"/>
        </dgm:presLayoutVars>
      </dgm:prSet>
      <dgm:spPr/>
      <dgm:t>
        <a:bodyPr/>
        <a:lstStyle/>
        <a:p>
          <a:endParaRPr lang="en-US"/>
        </a:p>
      </dgm:t>
    </dgm:pt>
    <dgm:pt modelId="{85722372-2189-7942-9ACF-F7BD794AC957}" type="pres">
      <dgm:prSet presAssocID="{1ABAC987-5402-C647-A602-BA0C886BB191}" presName="parSh" presStyleLbl="node1" presStyleIdx="0" presStyleCnt="3" custScaleY="133193"/>
      <dgm:spPr/>
      <dgm:t>
        <a:bodyPr/>
        <a:lstStyle/>
        <a:p>
          <a:endParaRPr lang="en-US"/>
        </a:p>
      </dgm:t>
    </dgm:pt>
    <dgm:pt modelId="{022FB306-4CB2-4640-9081-44C603F28EA9}" type="pres">
      <dgm:prSet presAssocID="{1ABAC987-5402-C647-A602-BA0C886BB191}" presName="desTx" presStyleLbl="fgAcc1" presStyleIdx="0" presStyleCnt="3" custScaleX="108555" custLinFactNeighborX="-1391" custLinFactNeighborY="32388">
        <dgm:presLayoutVars>
          <dgm:bulletEnabled val="1"/>
        </dgm:presLayoutVars>
      </dgm:prSet>
      <dgm:spPr/>
      <dgm:t>
        <a:bodyPr/>
        <a:lstStyle/>
        <a:p>
          <a:endParaRPr lang="en-US"/>
        </a:p>
      </dgm:t>
    </dgm:pt>
    <dgm:pt modelId="{EE254170-857D-C748-803C-05ACB6BDAAAC}" type="pres">
      <dgm:prSet presAssocID="{ED5EFFD5-35A4-FD4B-9584-E3AF0F21C665}" presName="sibTrans" presStyleLbl="sibTrans2D1" presStyleIdx="0" presStyleCnt="2"/>
      <dgm:spPr/>
      <dgm:t>
        <a:bodyPr/>
        <a:lstStyle/>
        <a:p>
          <a:endParaRPr lang="en-US"/>
        </a:p>
      </dgm:t>
    </dgm:pt>
    <dgm:pt modelId="{8D5B02DF-E565-2D4D-B607-5CA37EEBEC36}" type="pres">
      <dgm:prSet presAssocID="{ED5EFFD5-35A4-FD4B-9584-E3AF0F21C665}" presName="connTx" presStyleLbl="sibTrans2D1" presStyleIdx="0" presStyleCnt="2"/>
      <dgm:spPr/>
      <dgm:t>
        <a:bodyPr/>
        <a:lstStyle/>
        <a:p>
          <a:endParaRPr lang="en-US"/>
        </a:p>
      </dgm:t>
    </dgm:pt>
    <dgm:pt modelId="{29BA78F7-53E3-964F-8CB3-2842F5C06820}" type="pres">
      <dgm:prSet presAssocID="{A59515FF-61BE-E048-B23C-B653FB4EE4A9}" presName="composite" presStyleCnt="0"/>
      <dgm:spPr/>
    </dgm:pt>
    <dgm:pt modelId="{AC6329D2-E998-0F48-B265-22713003CD2C}" type="pres">
      <dgm:prSet presAssocID="{A59515FF-61BE-E048-B23C-B653FB4EE4A9}" presName="parTx" presStyleLbl="node1" presStyleIdx="0" presStyleCnt="3">
        <dgm:presLayoutVars>
          <dgm:chMax val="0"/>
          <dgm:chPref val="0"/>
          <dgm:bulletEnabled val="1"/>
        </dgm:presLayoutVars>
      </dgm:prSet>
      <dgm:spPr/>
      <dgm:t>
        <a:bodyPr/>
        <a:lstStyle/>
        <a:p>
          <a:endParaRPr lang="en-US"/>
        </a:p>
      </dgm:t>
    </dgm:pt>
    <dgm:pt modelId="{AB6BC3D6-C21B-E141-8816-649A492575FD}" type="pres">
      <dgm:prSet presAssocID="{A59515FF-61BE-E048-B23C-B653FB4EE4A9}" presName="parSh" presStyleLbl="node1" presStyleIdx="1" presStyleCnt="3" custScaleY="133948"/>
      <dgm:spPr/>
      <dgm:t>
        <a:bodyPr/>
        <a:lstStyle/>
        <a:p>
          <a:endParaRPr lang="en-US"/>
        </a:p>
      </dgm:t>
    </dgm:pt>
    <dgm:pt modelId="{06D49FD3-19D1-D542-A17F-370B48575D2A}" type="pres">
      <dgm:prSet presAssocID="{A59515FF-61BE-E048-B23C-B653FB4EE4A9}" presName="desTx" presStyleLbl="fgAcc1" presStyleIdx="1" presStyleCnt="3" custLinFactNeighborX="1880" custLinFactNeighborY="30415">
        <dgm:presLayoutVars>
          <dgm:bulletEnabled val="1"/>
        </dgm:presLayoutVars>
      </dgm:prSet>
      <dgm:spPr/>
      <dgm:t>
        <a:bodyPr/>
        <a:lstStyle/>
        <a:p>
          <a:endParaRPr lang="en-US"/>
        </a:p>
      </dgm:t>
    </dgm:pt>
    <dgm:pt modelId="{9FEAF96C-D7B7-704D-BF2A-283DBDFD632E}" type="pres">
      <dgm:prSet presAssocID="{29B94A21-25CB-4B47-9535-67B3A4E36C71}" presName="sibTrans" presStyleLbl="sibTrans2D1" presStyleIdx="1" presStyleCnt="2"/>
      <dgm:spPr/>
      <dgm:t>
        <a:bodyPr/>
        <a:lstStyle/>
        <a:p>
          <a:endParaRPr lang="en-US"/>
        </a:p>
      </dgm:t>
    </dgm:pt>
    <dgm:pt modelId="{50031508-FA6E-1944-8BFC-5DBDE988242A}" type="pres">
      <dgm:prSet presAssocID="{29B94A21-25CB-4B47-9535-67B3A4E36C71}" presName="connTx" presStyleLbl="sibTrans2D1" presStyleIdx="1" presStyleCnt="2"/>
      <dgm:spPr/>
      <dgm:t>
        <a:bodyPr/>
        <a:lstStyle/>
        <a:p>
          <a:endParaRPr lang="en-US"/>
        </a:p>
      </dgm:t>
    </dgm:pt>
    <dgm:pt modelId="{3E6D6F41-22C7-294C-8790-83402FA84F02}" type="pres">
      <dgm:prSet presAssocID="{57E52AA1-C168-C441-BCF7-EA24A4764406}" presName="composite" presStyleCnt="0"/>
      <dgm:spPr/>
    </dgm:pt>
    <dgm:pt modelId="{F0BA91D3-5896-144E-92C2-B7B0E8F432E1}" type="pres">
      <dgm:prSet presAssocID="{57E52AA1-C168-C441-BCF7-EA24A4764406}" presName="parTx" presStyleLbl="node1" presStyleIdx="1" presStyleCnt="3">
        <dgm:presLayoutVars>
          <dgm:chMax val="0"/>
          <dgm:chPref val="0"/>
          <dgm:bulletEnabled val="1"/>
        </dgm:presLayoutVars>
      </dgm:prSet>
      <dgm:spPr/>
      <dgm:t>
        <a:bodyPr/>
        <a:lstStyle/>
        <a:p>
          <a:endParaRPr lang="en-US"/>
        </a:p>
      </dgm:t>
    </dgm:pt>
    <dgm:pt modelId="{59B4851C-80CE-504D-9566-151741197ABB}" type="pres">
      <dgm:prSet presAssocID="{57E52AA1-C168-C441-BCF7-EA24A4764406}" presName="parSh" presStyleLbl="node1" presStyleIdx="2" presStyleCnt="3" custScaleY="133948"/>
      <dgm:spPr/>
      <dgm:t>
        <a:bodyPr/>
        <a:lstStyle/>
        <a:p>
          <a:endParaRPr lang="en-US"/>
        </a:p>
      </dgm:t>
    </dgm:pt>
    <dgm:pt modelId="{01FEC44A-0B48-FB44-B574-95E0CCDD33AD}" type="pres">
      <dgm:prSet presAssocID="{57E52AA1-C168-C441-BCF7-EA24A4764406}" presName="desTx" presStyleLbl="fgAcc1" presStyleIdx="2" presStyleCnt="3" custLinFactNeighborX="355" custLinFactNeighborY="30415">
        <dgm:presLayoutVars>
          <dgm:bulletEnabled val="1"/>
        </dgm:presLayoutVars>
      </dgm:prSet>
      <dgm:spPr/>
      <dgm:t>
        <a:bodyPr/>
        <a:lstStyle/>
        <a:p>
          <a:endParaRPr lang="en-US"/>
        </a:p>
      </dgm:t>
    </dgm:pt>
  </dgm:ptLst>
  <dgm:cxnLst>
    <dgm:cxn modelId="{DA404C37-2478-8F4B-A781-70ED2C8EB2DC}" srcId="{236156F8-00C9-1840-90DA-C032262634F5}" destId="{57E52AA1-C168-C441-BCF7-EA24A4764406}" srcOrd="2" destOrd="0" parTransId="{B27D5E9A-709E-744B-8130-00E1245CF9FD}" sibTransId="{BD5F063F-1E37-CA42-8F89-B5F7574FD5D2}"/>
    <dgm:cxn modelId="{F5C47A5E-3497-6C49-BBCC-CD827E800403}" srcId="{236156F8-00C9-1840-90DA-C032262634F5}" destId="{A59515FF-61BE-E048-B23C-B653FB4EE4A9}" srcOrd="1" destOrd="0" parTransId="{1F5A0BAC-1B42-FA42-8979-925146482103}" sibTransId="{29B94A21-25CB-4B47-9535-67B3A4E36C71}"/>
    <dgm:cxn modelId="{3E53F466-30EE-1544-BC5B-3C959033C929}" type="presOf" srcId="{ED5EFFD5-35A4-FD4B-9584-E3AF0F21C665}" destId="{EE254170-857D-C748-803C-05ACB6BDAAAC}" srcOrd="0" destOrd="0" presId="urn:microsoft.com/office/officeart/2005/8/layout/process3"/>
    <dgm:cxn modelId="{15E3458E-505F-8F4A-9427-1049DCD870CD}" type="presOf" srcId="{29B94A21-25CB-4B47-9535-67B3A4E36C71}" destId="{50031508-FA6E-1944-8BFC-5DBDE988242A}" srcOrd="1" destOrd="0" presId="urn:microsoft.com/office/officeart/2005/8/layout/process3"/>
    <dgm:cxn modelId="{4F02F5B6-1022-694B-BA8D-D049E5253DC7}" type="presOf" srcId="{1ABAC987-5402-C647-A602-BA0C886BB191}" destId="{C56C42A3-AACD-434D-8F3D-FB08CC8693F8}" srcOrd="0" destOrd="0" presId="urn:microsoft.com/office/officeart/2005/8/layout/process3"/>
    <dgm:cxn modelId="{462DA67D-7FDA-F04D-9725-496ED422391E}" type="presOf" srcId="{A59515FF-61BE-E048-B23C-B653FB4EE4A9}" destId="{AB6BC3D6-C21B-E141-8816-649A492575FD}" srcOrd="1" destOrd="0" presId="urn:microsoft.com/office/officeart/2005/8/layout/process3"/>
    <dgm:cxn modelId="{3207D905-013D-C349-A31D-149E92030E15}" type="presOf" srcId="{57E52AA1-C168-C441-BCF7-EA24A4764406}" destId="{F0BA91D3-5896-144E-92C2-B7B0E8F432E1}" srcOrd="0" destOrd="0" presId="urn:microsoft.com/office/officeart/2005/8/layout/process3"/>
    <dgm:cxn modelId="{DBC7D2E7-4DC4-DE49-BE76-F4E09FD2A5D3}" type="presOf" srcId="{A59515FF-61BE-E048-B23C-B653FB4EE4A9}" destId="{AC6329D2-E998-0F48-B265-22713003CD2C}" srcOrd="0" destOrd="0" presId="urn:microsoft.com/office/officeart/2005/8/layout/process3"/>
    <dgm:cxn modelId="{ED997C5A-13E0-624B-AEF8-2E9485C98FA9}" type="presOf" srcId="{82B60C35-57F4-5D47-B58E-ABD30969669A}" destId="{01FEC44A-0B48-FB44-B574-95E0CCDD33AD}" srcOrd="0" destOrd="0" presId="urn:microsoft.com/office/officeart/2005/8/layout/process3"/>
    <dgm:cxn modelId="{5C122B7D-45F4-4848-8CC5-D626514E3289}" srcId="{A59515FF-61BE-E048-B23C-B653FB4EE4A9}" destId="{85472006-2FDC-6648-9AF3-2C615E027B3B}" srcOrd="0" destOrd="0" parTransId="{F94008C9-1C01-9A47-B2DD-75502D403EC2}" sibTransId="{52BBCA93-3205-4E41-84EC-AE9FAE0517D3}"/>
    <dgm:cxn modelId="{8F3B6818-1A15-A540-A02E-476B48E95B29}" type="presOf" srcId="{236156F8-00C9-1840-90DA-C032262634F5}" destId="{A128A6FA-3049-604D-9957-D441473D3A4F}" srcOrd="0" destOrd="0" presId="urn:microsoft.com/office/officeart/2005/8/layout/process3"/>
    <dgm:cxn modelId="{BA004DD2-5460-E44A-9054-661B60491496}" srcId="{57E52AA1-C168-C441-BCF7-EA24A4764406}" destId="{82B60C35-57F4-5D47-B58E-ABD30969669A}" srcOrd="0" destOrd="0" parTransId="{13EF3545-65BE-9B44-B676-4E4DD26209D7}" sibTransId="{9435C648-15E3-9147-9B46-5D06D2D7642A}"/>
    <dgm:cxn modelId="{B71B838F-39D3-8040-BFE8-FDF2D57CD470}" type="presOf" srcId="{1ABAC987-5402-C647-A602-BA0C886BB191}" destId="{85722372-2189-7942-9ACF-F7BD794AC957}" srcOrd="1" destOrd="0" presId="urn:microsoft.com/office/officeart/2005/8/layout/process3"/>
    <dgm:cxn modelId="{F6A68866-02B5-3647-A4BF-7E44001AF64E}" srcId="{1ABAC987-5402-C647-A602-BA0C886BB191}" destId="{FECBF378-839C-2445-87A6-113933AB5ECF}" srcOrd="0" destOrd="0" parTransId="{F71775E9-13A6-CD46-B164-876ADB5D25B7}" sibTransId="{9440592D-AEA2-2042-A014-F99FFDD1D1AD}"/>
    <dgm:cxn modelId="{F7081BDF-4879-EF4F-8004-DF2E2855002E}" type="presOf" srcId="{85472006-2FDC-6648-9AF3-2C615E027B3B}" destId="{06D49FD3-19D1-D542-A17F-370B48575D2A}" srcOrd="0" destOrd="0" presId="urn:microsoft.com/office/officeart/2005/8/layout/process3"/>
    <dgm:cxn modelId="{A5CA28C6-F911-314D-B8F4-AEA9399B8B97}" type="presOf" srcId="{29B94A21-25CB-4B47-9535-67B3A4E36C71}" destId="{9FEAF96C-D7B7-704D-BF2A-283DBDFD632E}" srcOrd="0" destOrd="0" presId="urn:microsoft.com/office/officeart/2005/8/layout/process3"/>
    <dgm:cxn modelId="{9941DE9E-38AB-D542-BAD9-A3BE593B3D05}" srcId="{236156F8-00C9-1840-90DA-C032262634F5}" destId="{1ABAC987-5402-C647-A602-BA0C886BB191}" srcOrd="0" destOrd="0" parTransId="{E28E4D22-53A6-2247-8538-15C3A319C2B9}" sibTransId="{ED5EFFD5-35A4-FD4B-9584-E3AF0F21C665}"/>
    <dgm:cxn modelId="{0CCAA150-A233-C341-8769-0C81E39D0EA0}" type="presOf" srcId="{ED5EFFD5-35A4-FD4B-9584-E3AF0F21C665}" destId="{8D5B02DF-E565-2D4D-B607-5CA37EEBEC36}" srcOrd="1" destOrd="0" presId="urn:microsoft.com/office/officeart/2005/8/layout/process3"/>
    <dgm:cxn modelId="{07DE0A84-2F2A-E547-9B5C-91A4645E5A01}" type="presOf" srcId="{57E52AA1-C168-C441-BCF7-EA24A4764406}" destId="{59B4851C-80CE-504D-9566-151741197ABB}" srcOrd="1" destOrd="0" presId="urn:microsoft.com/office/officeart/2005/8/layout/process3"/>
    <dgm:cxn modelId="{4E9B0BF0-BD0B-E648-8586-00A3C7E02589}" type="presOf" srcId="{FECBF378-839C-2445-87A6-113933AB5ECF}" destId="{022FB306-4CB2-4640-9081-44C603F28EA9}" srcOrd="0" destOrd="0" presId="urn:microsoft.com/office/officeart/2005/8/layout/process3"/>
    <dgm:cxn modelId="{C5A9C41E-D376-C049-B818-702A2AD93916}" type="presParOf" srcId="{A128A6FA-3049-604D-9957-D441473D3A4F}" destId="{52A40D02-05D7-5E41-8EE9-EA3AA22083B7}" srcOrd="0" destOrd="0" presId="urn:microsoft.com/office/officeart/2005/8/layout/process3"/>
    <dgm:cxn modelId="{246C05C8-B7E2-A94E-8B5C-A2534FD4EC90}" type="presParOf" srcId="{52A40D02-05D7-5E41-8EE9-EA3AA22083B7}" destId="{C56C42A3-AACD-434D-8F3D-FB08CC8693F8}" srcOrd="0" destOrd="0" presId="urn:microsoft.com/office/officeart/2005/8/layout/process3"/>
    <dgm:cxn modelId="{AE4633C0-9D05-354E-933E-224325B36E61}" type="presParOf" srcId="{52A40D02-05D7-5E41-8EE9-EA3AA22083B7}" destId="{85722372-2189-7942-9ACF-F7BD794AC957}" srcOrd="1" destOrd="0" presId="urn:microsoft.com/office/officeart/2005/8/layout/process3"/>
    <dgm:cxn modelId="{8F11ADC3-6353-CA48-BA9F-B3AD934B07CB}" type="presParOf" srcId="{52A40D02-05D7-5E41-8EE9-EA3AA22083B7}" destId="{022FB306-4CB2-4640-9081-44C603F28EA9}" srcOrd="2" destOrd="0" presId="urn:microsoft.com/office/officeart/2005/8/layout/process3"/>
    <dgm:cxn modelId="{CF3B9C52-48F2-D44C-BE5A-2B370A259902}" type="presParOf" srcId="{A128A6FA-3049-604D-9957-D441473D3A4F}" destId="{EE254170-857D-C748-803C-05ACB6BDAAAC}" srcOrd="1" destOrd="0" presId="urn:microsoft.com/office/officeart/2005/8/layout/process3"/>
    <dgm:cxn modelId="{C34378BE-F288-5744-B108-C92A0A03BA28}" type="presParOf" srcId="{EE254170-857D-C748-803C-05ACB6BDAAAC}" destId="{8D5B02DF-E565-2D4D-B607-5CA37EEBEC36}" srcOrd="0" destOrd="0" presId="urn:microsoft.com/office/officeart/2005/8/layout/process3"/>
    <dgm:cxn modelId="{77A1D4A0-D2D2-D549-99B2-876C7A63160F}" type="presParOf" srcId="{A128A6FA-3049-604D-9957-D441473D3A4F}" destId="{29BA78F7-53E3-964F-8CB3-2842F5C06820}" srcOrd="2" destOrd="0" presId="urn:microsoft.com/office/officeart/2005/8/layout/process3"/>
    <dgm:cxn modelId="{4C41A8F8-C635-7144-9B40-1B9768675C34}" type="presParOf" srcId="{29BA78F7-53E3-964F-8CB3-2842F5C06820}" destId="{AC6329D2-E998-0F48-B265-22713003CD2C}" srcOrd="0" destOrd="0" presId="urn:microsoft.com/office/officeart/2005/8/layout/process3"/>
    <dgm:cxn modelId="{FCF6373D-95FE-F54F-98F4-53A409B449FD}" type="presParOf" srcId="{29BA78F7-53E3-964F-8CB3-2842F5C06820}" destId="{AB6BC3D6-C21B-E141-8816-649A492575FD}" srcOrd="1" destOrd="0" presId="urn:microsoft.com/office/officeart/2005/8/layout/process3"/>
    <dgm:cxn modelId="{60BFF5CC-EA6D-5649-9681-5AB47E0D90CF}" type="presParOf" srcId="{29BA78F7-53E3-964F-8CB3-2842F5C06820}" destId="{06D49FD3-19D1-D542-A17F-370B48575D2A}" srcOrd="2" destOrd="0" presId="urn:microsoft.com/office/officeart/2005/8/layout/process3"/>
    <dgm:cxn modelId="{939035D4-D8BA-3940-9C6B-8DF02788EE5D}" type="presParOf" srcId="{A128A6FA-3049-604D-9957-D441473D3A4F}" destId="{9FEAF96C-D7B7-704D-BF2A-283DBDFD632E}" srcOrd="3" destOrd="0" presId="urn:microsoft.com/office/officeart/2005/8/layout/process3"/>
    <dgm:cxn modelId="{A7FF0CCB-5B3D-3E49-9459-3257AF4CF99F}" type="presParOf" srcId="{9FEAF96C-D7B7-704D-BF2A-283DBDFD632E}" destId="{50031508-FA6E-1944-8BFC-5DBDE988242A}" srcOrd="0" destOrd="0" presId="urn:microsoft.com/office/officeart/2005/8/layout/process3"/>
    <dgm:cxn modelId="{6690F3A2-4743-4F43-A630-78E84EB425B2}" type="presParOf" srcId="{A128A6FA-3049-604D-9957-D441473D3A4F}" destId="{3E6D6F41-22C7-294C-8790-83402FA84F02}" srcOrd="4" destOrd="0" presId="urn:microsoft.com/office/officeart/2005/8/layout/process3"/>
    <dgm:cxn modelId="{4C504C63-A631-B24B-A23B-A84A83FE6A9A}" type="presParOf" srcId="{3E6D6F41-22C7-294C-8790-83402FA84F02}" destId="{F0BA91D3-5896-144E-92C2-B7B0E8F432E1}" srcOrd="0" destOrd="0" presId="urn:microsoft.com/office/officeart/2005/8/layout/process3"/>
    <dgm:cxn modelId="{2057A41F-2215-9848-8E79-84CBE72F8CAB}" type="presParOf" srcId="{3E6D6F41-22C7-294C-8790-83402FA84F02}" destId="{59B4851C-80CE-504D-9566-151741197ABB}" srcOrd="1" destOrd="0" presId="urn:microsoft.com/office/officeart/2005/8/layout/process3"/>
    <dgm:cxn modelId="{438354F5-123D-724E-B34A-1CEFB828A085}" type="presParOf" srcId="{3E6D6F41-22C7-294C-8790-83402FA84F02}" destId="{01FEC44A-0B48-FB44-B574-95E0CCDD33AD}" srcOrd="2" destOrd="0" presId="urn:microsoft.com/office/officeart/2005/8/layout/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2D6A6F7-81F7-744F-A80C-A83D9F592318}" type="doc">
      <dgm:prSet loTypeId="urn:microsoft.com/office/officeart/2005/8/layout/process1" loCatId="" qsTypeId="urn:microsoft.com/office/officeart/2005/8/quickstyle/simple4" qsCatId="simple" csTypeId="urn:microsoft.com/office/officeart/2005/8/colors/accent2_2" csCatId="accent2" phldr="1"/>
      <dgm:spPr/>
    </dgm:pt>
    <dgm:pt modelId="{A5A399DD-B328-1142-9F82-52EC5D3565CD}">
      <dgm:prSet phldrT="[Text]"/>
      <dgm:spPr/>
      <dgm:t>
        <a:bodyPr/>
        <a:lstStyle/>
        <a:p>
          <a:r>
            <a:rPr lang="en-US" dirty="0" smtClean="0"/>
            <a:t>Propose model</a:t>
          </a:r>
          <a:endParaRPr lang="en-US" dirty="0"/>
        </a:p>
      </dgm:t>
    </dgm:pt>
    <dgm:pt modelId="{011D145F-83DF-094E-B94D-A10C25D42218}" type="parTrans" cxnId="{FA38DF04-F50B-CF49-BB26-77B218E34CAA}">
      <dgm:prSet/>
      <dgm:spPr/>
      <dgm:t>
        <a:bodyPr/>
        <a:lstStyle/>
        <a:p>
          <a:endParaRPr lang="en-US"/>
        </a:p>
      </dgm:t>
    </dgm:pt>
    <dgm:pt modelId="{AE12FEF1-AAB6-EF41-AA5E-0DFE3A05DDE7}" type="sibTrans" cxnId="{FA38DF04-F50B-CF49-BB26-77B218E34CAA}">
      <dgm:prSet/>
      <dgm:spPr/>
      <dgm:t>
        <a:bodyPr/>
        <a:lstStyle/>
        <a:p>
          <a:endParaRPr lang="en-US"/>
        </a:p>
      </dgm:t>
    </dgm:pt>
    <dgm:pt modelId="{C72325B7-3D25-8144-A80E-4A264352C1D8}">
      <dgm:prSet phldrT="[Text]"/>
      <dgm:spPr/>
      <dgm:t>
        <a:bodyPr/>
        <a:lstStyle/>
        <a:p>
          <a:r>
            <a:rPr lang="en-US" smtClean="0"/>
            <a:t>Forward model</a:t>
          </a:r>
          <a:endParaRPr lang="en-US" dirty="0"/>
        </a:p>
      </dgm:t>
    </dgm:pt>
    <dgm:pt modelId="{40ED7F63-B8C3-A34C-89BD-8FDE90C23A87}" type="parTrans" cxnId="{470382EA-7E1F-244B-A0DB-90ED9F7E221F}">
      <dgm:prSet/>
      <dgm:spPr/>
      <dgm:t>
        <a:bodyPr/>
        <a:lstStyle/>
        <a:p>
          <a:endParaRPr lang="en-US"/>
        </a:p>
      </dgm:t>
    </dgm:pt>
    <dgm:pt modelId="{E2BEDB47-A3ED-6445-9A46-E97A2CF7BC31}" type="sibTrans" cxnId="{470382EA-7E1F-244B-A0DB-90ED9F7E221F}">
      <dgm:prSet/>
      <dgm:spPr/>
      <dgm:t>
        <a:bodyPr/>
        <a:lstStyle/>
        <a:p>
          <a:endParaRPr lang="en-US"/>
        </a:p>
      </dgm:t>
    </dgm:pt>
    <dgm:pt modelId="{2E39CE1F-0AFD-9648-ACFF-D59C3DA36F40}">
      <dgm:prSet phldrT="[Text]"/>
      <dgm:spPr/>
      <dgm:t>
        <a:bodyPr/>
        <a:lstStyle/>
        <a:p>
          <a:r>
            <a:rPr lang="en-US" dirty="0" smtClean="0"/>
            <a:t>Misfit to data</a:t>
          </a:r>
          <a:endParaRPr lang="en-US" dirty="0"/>
        </a:p>
      </dgm:t>
    </dgm:pt>
    <dgm:pt modelId="{3829E3BA-69E0-1F40-9555-D72D048D70EA}" type="parTrans" cxnId="{0C346501-A902-E445-A1C1-57160A2F0CD1}">
      <dgm:prSet/>
      <dgm:spPr/>
      <dgm:t>
        <a:bodyPr/>
        <a:lstStyle/>
        <a:p>
          <a:endParaRPr lang="en-US"/>
        </a:p>
      </dgm:t>
    </dgm:pt>
    <dgm:pt modelId="{95A1D6C2-DE23-A04A-A149-F3B533E7D14B}" type="sibTrans" cxnId="{0C346501-A902-E445-A1C1-57160A2F0CD1}">
      <dgm:prSet/>
      <dgm:spPr/>
      <dgm:t>
        <a:bodyPr/>
        <a:lstStyle/>
        <a:p>
          <a:endParaRPr lang="en-US"/>
        </a:p>
      </dgm:t>
    </dgm:pt>
    <dgm:pt modelId="{610B0334-2C68-714B-B840-7119FD49B3F5}">
      <dgm:prSet/>
      <dgm:spPr/>
      <dgm:t>
        <a:bodyPr/>
        <a:lstStyle/>
        <a:p>
          <a:r>
            <a:rPr lang="en-US" dirty="0" smtClean="0"/>
            <a:t>Accept / reject model</a:t>
          </a:r>
          <a:endParaRPr lang="en-US" dirty="0"/>
        </a:p>
      </dgm:t>
    </dgm:pt>
    <dgm:pt modelId="{1D655215-7A45-BE48-8D68-E1EFABC358A5}" type="parTrans" cxnId="{30035787-BD4E-4C48-B424-94EE2A303B17}">
      <dgm:prSet/>
      <dgm:spPr/>
      <dgm:t>
        <a:bodyPr/>
        <a:lstStyle/>
        <a:p>
          <a:endParaRPr lang="en-US"/>
        </a:p>
      </dgm:t>
    </dgm:pt>
    <dgm:pt modelId="{29F7B306-8C4D-6649-B600-051A880E4510}" type="sibTrans" cxnId="{30035787-BD4E-4C48-B424-94EE2A303B17}">
      <dgm:prSet/>
      <dgm:spPr/>
      <dgm:t>
        <a:bodyPr/>
        <a:lstStyle/>
        <a:p>
          <a:endParaRPr lang="en-US"/>
        </a:p>
      </dgm:t>
    </dgm:pt>
    <dgm:pt modelId="{CC481E2C-7125-A945-8AB3-4AFCE62BE49C}" type="pres">
      <dgm:prSet presAssocID="{B2D6A6F7-81F7-744F-A80C-A83D9F592318}" presName="Name0" presStyleCnt="0">
        <dgm:presLayoutVars>
          <dgm:dir/>
          <dgm:resizeHandles val="exact"/>
        </dgm:presLayoutVars>
      </dgm:prSet>
      <dgm:spPr/>
    </dgm:pt>
    <dgm:pt modelId="{FBDE1959-F4FD-CB45-8CBD-1E104117CEE1}" type="pres">
      <dgm:prSet presAssocID="{A5A399DD-B328-1142-9F82-52EC5D3565CD}" presName="node" presStyleLbl="node1" presStyleIdx="0" presStyleCnt="4">
        <dgm:presLayoutVars>
          <dgm:bulletEnabled val="1"/>
        </dgm:presLayoutVars>
      </dgm:prSet>
      <dgm:spPr/>
      <dgm:t>
        <a:bodyPr/>
        <a:lstStyle/>
        <a:p>
          <a:endParaRPr lang="en-US"/>
        </a:p>
      </dgm:t>
    </dgm:pt>
    <dgm:pt modelId="{7AD3E38D-76FE-FC4A-B1D6-73A2A351874D}" type="pres">
      <dgm:prSet presAssocID="{AE12FEF1-AAB6-EF41-AA5E-0DFE3A05DDE7}" presName="sibTrans" presStyleLbl="sibTrans2D1" presStyleIdx="0" presStyleCnt="3"/>
      <dgm:spPr/>
      <dgm:t>
        <a:bodyPr/>
        <a:lstStyle/>
        <a:p>
          <a:endParaRPr lang="en-US"/>
        </a:p>
      </dgm:t>
    </dgm:pt>
    <dgm:pt modelId="{596D80F1-EDDC-7A43-9642-897EF559410D}" type="pres">
      <dgm:prSet presAssocID="{AE12FEF1-AAB6-EF41-AA5E-0DFE3A05DDE7}" presName="connectorText" presStyleLbl="sibTrans2D1" presStyleIdx="0" presStyleCnt="3"/>
      <dgm:spPr/>
      <dgm:t>
        <a:bodyPr/>
        <a:lstStyle/>
        <a:p>
          <a:endParaRPr lang="en-US"/>
        </a:p>
      </dgm:t>
    </dgm:pt>
    <dgm:pt modelId="{733A7342-AB8C-344F-97AF-F7B8FBB8FD00}" type="pres">
      <dgm:prSet presAssocID="{C72325B7-3D25-8144-A80E-4A264352C1D8}" presName="node" presStyleLbl="node1" presStyleIdx="1" presStyleCnt="4">
        <dgm:presLayoutVars>
          <dgm:bulletEnabled val="1"/>
        </dgm:presLayoutVars>
      </dgm:prSet>
      <dgm:spPr/>
      <dgm:t>
        <a:bodyPr/>
        <a:lstStyle/>
        <a:p>
          <a:endParaRPr lang="en-US"/>
        </a:p>
      </dgm:t>
    </dgm:pt>
    <dgm:pt modelId="{F0941CE4-44D9-384C-BB6A-3D5753E8D738}" type="pres">
      <dgm:prSet presAssocID="{E2BEDB47-A3ED-6445-9A46-E97A2CF7BC31}" presName="sibTrans" presStyleLbl="sibTrans2D1" presStyleIdx="1" presStyleCnt="3"/>
      <dgm:spPr/>
      <dgm:t>
        <a:bodyPr/>
        <a:lstStyle/>
        <a:p>
          <a:endParaRPr lang="en-US"/>
        </a:p>
      </dgm:t>
    </dgm:pt>
    <dgm:pt modelId="{9EC4240A-9E3D-E345-BFE7-9D6C6205C06F}" type="pres">
      <dgm:prSet presAssocID="{E2BEDB47-A3ED-6445-9A46-E97A2CF7BC31}" presName="connectorText" presStyleLbl="sibTrans2D1" presStyleIdx="1" presStyleCnt="3"/>
      <dgm:spPr/>
      <dgm:t>
        <a:bodyPr/>
        <a:lstStyle/>
        <a:p>
          <a:endParaRPr lang="en-US"/>
        </a:p>
      </dgm:t>
    </dgm:pt>
    <dgm:pt modelId="{6AD475A8-AB17-CE4F-B05A-89563EC6653A}" type="pres">
      <dgm:prSet presAssocID="{2E39CE1F-0AFD-9648-ACFF-D59C3DA36F40}" presName="node" presStyleLbl="node1" presStyleIdx="2" presStyleCnt="4">
        <dgm:presLayoutVars>
          <dgm:bulletEnabled val="1"/>
        </dgm:presLayoutVars>
      </dgm:prSet>
      <dgm:spPr/>
      <dgm:t>
        <a:bodyPr/>
        <a:lstStyle/>
        <a:p>
          <a:endParaRPr lang="en-US"/>
        </a:p>
      </dgm:t>
    </dgm:pt>
    <dgm:pt modelId="{10D499F0-4168-3A4F-AE87-21533A0342C2}" type="pres">
      <dgm:prSet presAssocID="{95A1D6C2-DE23-A04A-A149-F3B533E7D14B}" presName="sibTrans" presStyleLbl="sibTrans2D1" presStyleIdx="2" presStyleCnt="3"/>
      <dgm:spPr/>
      <dgm:t>
        <a:bodyPr/>
        <a:lstStyle/>
        <a:p>
          <a:endParaRPr lang="en-US"/>
        </a:p>
      </dgm:t>
    </dgm:pt>
    <dgm:pt modelId="{8C17D227-E7B9-3D4D-A97C-F6563CD0CCD2}" type="pres">
      <dgm:prSet presAssocID="{95A1D6C2-DE23-A04A-A149-F3B533E7D14B}" presName="connectorText" presStyleLbl="sibTrans2D1" presStyleIdx="2" presStyleCnt="3"/>
      <dgm:spPr/>
      <dgm:t>
        <a:bodyPr/>
        <a:lstStyle/>
        <a:p>
          <a:endParaRPr lang="en-US"/>
        </a:p>
      </dgm:t>
    </dgm:pt>
    <dgm:pt modelId="{F14B8D54-FD68-B64E-93FD-5B4119E6AC47}" type="pres">
      <dgm:prSet presAssocID="{610B0334-2C68-714B-B840-7119FD49B3F5}" presName="node" presStyleLbl="node1" presStyleIdx="3" presStyleCnt="4">
        <dgm:presLayoutVars>
          <dgm:bulletEnabled val="1"/>
        </dgm:presLayoutVars>
      </dgm:prSet>
      <dgm:spPr/>
      <dgm:t>
        <a:bodyPr/>
        <a:lstStyle/>
        <a:p>
          <a:endParaRPr lang="en-US"/>
        </a:p>
      </dgm:t>
    </dgm:pt>
  </dgm:ptLst>
  <dgm:cxnLst>
    <dgm:cxn modelId="{FA38DF04-F50B-CF49-BB26-77B218E34CAA}" srcId="{B2D6A6F7-81F7-744F-A80C-A83D9F592318}" destId="{A5A399DD-B328-1142-9F82-52EC5D3565CD}" srcOrd="0" destOrd="0" parTransId="{011D145F-83DF-094E-B94D-A10C25D42218}" sibTransId="{AE12FEF1-AAB6-EF41-AA5E-0DFE3A05DDE7}"/>
    <dgm:cxn modelId="{42C0DD02-6C58-4A47-9574-BA225E0FAD44}" type="presOf" srcId="{95A1D6C2-DE23-A04A-A149-F3B533E7D14B}" destId="{10D499F0-4168-3A4F-AE87-21533A0342C2}" srcOrd="0" destOrd="0" presId="urn:microsoft.com/office/officeart/2005/8/layout/process1"/>
    <dgm:cxn modelId="{30035787-BD4E-4C48-B424-94EE2A303B17}" srcId="{B2D6A6F7-81F7-744F-A80C-A83D9F592318}" destId="{610B0334-2C68-714B-B840-7119FD49B3F5}" srcOrd="3" destOrd="0" parTransId="{1D655215-7A45-BE48-8D68-E1EFABC358A5}" sibTransId="{29F7B306-8C4D-6649-B600-051A880E4510}"/>
    <dgm:cxn modelId="{0C346501-A902-E445-A1C1-57160A2F0CD1}" srcId="{B2D6A6F7-81F7-744F-A80C-A83D9F592318}" destId="{2E39CE1F-0AFD-9648-ACFF-D59C3DA36F40}" srcOrd="2" destOrd="0" parTransId="{3829E3BA-69E0-1F40-9555-D72D048D70EA}" sibTransId="{95A1D6C2-DE23-A04A-A149-F3B533E7D14B}"/>
    <dgm:cxn modelId="{470382EA-7E1F-244B-A0DB-90ED9F7E221F}" srcId="{B2D6A6F7-81F7-744F-A80C-A83D9F592318}" destId="{C72325B7-3D25-8144-A80E-4A264352C1D8}" srcOrd="1" destOrd="0" parTransId="{40ED7F63-B8C3-A34C-89BD-8FDE90C23A87}" sibTransId="{E2BEDB47-A3ED-6445-9A46-E97A2CF7BC31}"/>
    <dgm:cxn modelId="{575A45DE-EC94-DE43-BB45-58C8E300D712}" type="presOf" srcId="{C72325B7-3D25-8144-A80E-4A264352C1D8}" destId="{733A7342-AB8C-344F-97AF-F7B8FBB8FD00}" srcOrd="0" destOrd="0" presId="urn:microsoft.com/office/officeart/2005/8/layout/process1"/>
    <dgm:cxn modelId="{67DA2964-284E-EA49-8859-5889E7D583A7}" type="presOf" srcId="{AE12FEF1-AAB6-EF41-AA5E-0DFE3A05DDE7}" destId="{596D80F1-EDDC-7A43-9642-897EF559410D}" srcOrd="1" destOrd="0" presId="urn:microsoft.com/office/officeart/2005/8/layout/process1"/>
    <dgm:cxn modelId="{8770B31E-A8D4-1645-9BA8-B5FA1C1FF861}" type="presOf" srcId="{610B0334-2C68-714B-B840-7119FD49B3F5}" destId="{F14B8D54-FD68-B64E-93FD-5B4119E6AC47}" srcOrd="0" destOrd="0" presId="urn:microsoft.com/office/officeart/2005/8/layout/process1"/>
    <dgm:cxn modelId="{7727C010-28E1-F94F-8D31-E3850D929CA1}" type="presOf" srcId="{2E39CE1F-0AFD-9648-ACFF-D59C3DA36F40}" destId="{6AD475A8-AB17-CE4F-B05A-89563EC6653A}" srcOrd="0" destOrd="0" presId="urn:microsoft.com/office/officeart/2005/8/layout/process1"/>
    <dgm:cxn modelId="{7868AD51-E8E8-A648-BA69-A71143E43FDC}" type="presOf" srcId="{95A1D6C2-DE23-A04A-A149-F3B533E7D14B}" destId="{8C17D227-E7B9-3D4D-A97C-F6563CD0CCD2}" srcOrd="1" destOrd="0" presId="urn:microsoft.com/office/officeart/2005/8/layout/process1"/>
    <dgm:cxn modelId="{F215D36C-0CC1-3049-BFB5-F6BBA41DE6D1}" type="presOf" srcId="{E2BEDB47-A3ED-6445-9A46-E97A2CF7BC31}" destId="{F0941CE4-44D9-384C-BB6A-3D5753E8D738}" srcOrd="0" destOrd="0" presId="urn:microsoft.com/office/officeart/2005/8/layout/process1"/>
    <dgm:cxn modelId="{84EFF05E-6B9D-954B-B297-2B3BE5A2E8ED}" type="presOf" srcId="{E2BEDB47-A3ED-6445-9A46-E97A2CF7BC31}" destId="{9EC4240A-9E3D-E345-BFE7-9D6C6205C06F}" srcOrd="1" destOrd="0" presId="urn:microsoft.com/office/officeart/2005/8/layout/process1"/>
    <dgm:cxn modelId="{6EC1A770-F210-BC49-ABE3-C3BA10C4D866}" type="presOf" srcId="{B2D6A6F7-81F7-744F-A80C-A83D9F592318}" destId="{CC481E2C-7125-A945-8AB3-4AFCE62BE49C}" srcOrd="0" destOrd="0" presId="urn:microsoft.com/office/officeart/2005/8/layout/process1"/>
    <dgm:cxn modelId="{1BFA473D-E059-5E44-8B1C-ABC3D4426BC6}" type="presOf" srcId="{AE12FEF1-AAB6-EF41-AA5E-0DFE3A05DDE7}" destId="{7AD3E38D-76FE-FC4A-B1D6-73A2A351874D}" srcOrd="0" destOrd="0" presId="urn:microsoft.com/office/officeart/2005/8/layout/process1"/>
    <dgm:cxn modelId="{33DC96F7-748C-E14C-8A78-0FB730DA5B7B}" type="presOf" srcId="{A5A399DD-B328-1142-9F82-52EC5D3565CD}" destId="{FBDE1959-F4FD-CB45-8CBD-1E104117CEE1}" srcOrd="0" destOrd="0" presId="urn:microsoft.com/office/officeart/2005/8/layout/process1"/>
    <dgm:cxn modelId="{EEAD1C1B-655A-E840-A0D9-4C8F69D3A61E}" type="presParOf" srcId="{CC481E2C-7125-A945-8AB3-4AFCE62BE49C}" destId="{FBDE1959-F4FD-CB45-8CBD-1E104117CEE1}" srcOrd="0" destOrd="0" presId="urn:microsoft.com/office/officeart/2005/8/layout/process1"/>
    <dgm:cxn modelId="{80D95A75-92C0-684D-A84F-B1BE886447CC}" type="presParOf" srcId="{CC481E2C-7125-A945-8AB3-4AFCE62BE49C}" destId="{7AD3E38D-76FE-FC4A-B1D6-73A2A351874D}" srcOrd="1" destOrd="0" presId="urn:microsoft.com/office/officeart/2005/8/layout/process1"/>
    <dgm:cxn modelId="{773EA613-A15C-B84E-B85D-F91F0E9F6B08}" type="presParOf" srcId="{7AD3E38D-76FE-FC4A-B1D6-73A2A351874D}" destId="{596D80F1-EDDC-7A43-9642-897EF559410D}" srcOrd="0" destOrd="0" presId="urn:microsoft.com/office/officeart/2005/8/layout/process1"/>
    <dgm:cxn modelId="{D09624E2-F50B-3F47-B905-2E40601455AF}" type="presParOf" srcId="{CC481E2C-7125-A945-8AB3-4AFCE62BE49C}" destId="{733A7342-AB8C-344F-97AF-F7B8FBB8FD00}" srcOrd="2" destOrd="0" presId="urn:microsoft.com/office/officeart/2005/8/layout/process1"/>
    <dgm:cxn modelId="{DFBFA8CB-4751-E04C-81CB-09E4C5340D14}" type="presParOf" srcId="{CC481E2C-7125-A945-8AB3-4AFCE62BE49C}" destId="{F0941CE4-44D9-384C-BB6A-3D5753E8D738}" srcOrd="3" destOrd="0" presId="urn:microsoft.com/office/officeart/2005/8/layout/process1"/>
    <dgm:cxn modelId="{46FA1FE4-93F0-8441-860A-B895FBC6BA0C}" type="presParOf" srcId="{F0941CE4-44D9-384C-BB6A-3D5753E8D738}" destId="{9EC4240A-9E3D-E345-BFE7-9D6C6205C06F}" srcOrd="0" destOrd="0" presId="urn:microsoft.com/office/officeart/2005/8/layout/process1"/>
    <dgm:cxn modelId="{A88C7C12-0246-7C41-8FF2-6C930163AE3D}" type="presParOf" srcId="{CC481E2C-7125-A945-8AB3-4AFCE62BE49C}" destId="{6AD475A8-AB17-CE4F-B05A-89563EC6653A}" srcOrd="4" destOrd="0" presId="urn:microsoft.com/office/officeart/2005/8/layout/process1"/>
    <dgm:cxn modelId="{63378281-817E-0140-8EEF-418E35570215}" type="presParOf" srcId="{CC481E2C-7125-A945-8AB3-4AFCE62BE49C}" destId="{10D499F0-4168-3A4F-AE87-21533A0342C2}" srcOrd="5" destOrd="0" presId="urn:microsoft.com/office/officeart/2005/8/layout/process1"/>
    <dgm:cxn modelId="{F0A77CBF-A3E2-2443-A04A-620DFAE83DF8}" type="presParOf" srcId="{10D499F0-4168-3A4F-AE87-21533A0342C2}" destId="{8C17D227-E7B9-3D4D-A97C-F6563CD0CCD2}" srcOrd="0" destOrd="0" presId="urn:microsoft.com/office/officeart/2005/8/layout/process1"/>
    <dgm:cxn modelId="{C4960EA2-09DD-0C4A-AA87-9177EA9D5F0E}" type="presParOf" srcId="{CC481E2C-7125-A945-8AB3-4AFCE62BE49C}" destId="{F14B8D54-FD68-B64E-93FD-5B4119E6AC47}" srcOrd="6"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5722372-2189-7942-9ACF-F7BD794AC957}">
      <dsp:nvSpPr>
        <dsp:cNvPr id="0" name=""/>
        <dsp:cNvSpPr/>
      </dsp:nvSpPr>
      <dsp:spPr>
        <a:xfrm>
          <a:off x="1483" y="1053582"/>
          <a:ext cx="1847755" cy="1208326"/>
        </a:xfrm>
        <a:prstGeom prst="roundRect">
          <a:avLst>
            <a:gd name="adj" fmla="val 10000"/>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42240" tIns="142240" rIns="142240" bIns="76200" numCol="1" spcCol="1270" anchor="t" anchorCtr="0">
          <a:noAutofit/>
        </a:bodyPr>
        <a:lstStyle/>
        <a:p>
          <a:pPr lvl="0" algn="l" defTabSz="889000">
            <a:lnSpc>
              <a:spcPct val="90000"/>
            </a:lnSpc>
            <a:spcBef>
              <a:spcPct val="0"/>
            </a:spcBef>
            <a:spcAft>
              <a:spcPct val="35000"/>
            </a:spcAft>
          </a:pPr>
          <a:r>
            <a:rPr lang="en-US" sz="2000" kern="1200" dirty="0" smtClean="0"/>
            <a:t>AVO response</a:t>
          </a:r>
          <a:endParaRPr lang="en-US" sz="2000" kern="1200" dirty="0"/>
        </a:p>
      </dsp:txBody>
      <dsp:txXfrm>
        <a:off x="1483" y="1053582"/>
        <a:ext cx="1847755" cy="805551"/>
      </dsp:txXfrm>
    </dsp:sp>
    <dsp:sp modelId="{022FB306-4CB2-4640-9081-44C603F28EA9}">
      <dsp:nvSpPr>
        <dsp:cNvPr id="0" name=""/>
        <dsp:cNvSpPr/>
      </dsp:nvSpPr>
      <dsp:spPr>
        <a:xfrm>
          <a:off x="275199" y="2421078"/>
          <a:ext cx="2005831" cy="1890000"/>
        </a:xfrm>
        <a:prstGeom prst="roundRect">
          <a:avLst>
            <a:gd name="adj" fmla="val 10000"/>
          </a:avLst>
        </a:prstGeom>
        <a:solidFill>
          <a:schemeClr val="lt1">
            <a:alpha val="90000"/>
            <a:hueOff val="0"/>
            <a:satOff val="0"/>
            <a:lumOff val="0"/>
            <a:alphaOff val="0"/>
          </a:schemeClr>
        </a:solidFill>
        <a:ln w="9525" cap="flat"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49352" tIns="149352" rIns="149352" bIns="149352" numCol="1" spcCol="1270" anchor="t" anchorCtr="0">
          <a:noAutofit/>
        </a:bodyPr>
        <a:lstStyle/>
        <a:p>
          <a:pPr marL="228600" lvl="1" indent="-228600" algn="l" defTabSz="933450">
            <a:lnSpc>
              <a:spcPct val="90000"/>
            </a:lnSpc>
            <a:spcBef>
              <a:spcPct val="0"/>
            </a:spcBef>
            <a:spcAft>
              <a:spcPct val="15000"/>
            </a:spcAft>
            <a:buChar char="••"/>
          </a:pPr>
          <a:r>
            <a:rPr lang="en-US" sz="2100" kern="1200" dirty="0" smtClean="0"/>
            <a:t>Prospects of inverting seismic data</a:t>
          </a:r>
          <a:endParaRPr lang="en-US" sz="2100" kern="1200" dirty="0"/>
        </a:p>
      </dsp:txBody>
      <dsp:txXfrm>
        <a:off x="330555" y="2476434"/>
        <a:ext cx="1895119" cy="1779288"/>
      </dsp:txXfrm>
    </dsp:sp>
    <dsp:sp modelId="{EE254170-857D-C748-803C-05ACB6BDAAAC}">
      <dsp:nvSpPr>
        <dsp:cNvPr id="0" name=""/>
        <dsp:cNvSpPr/>
      </dsp:nvSpPr>
      <dsp:spPr>
        <a:xfrm rot="644">
          <a:off x="2149111" y="1226627"/>
          <a:ext cx="635729" cy="460037"/>
        </a:xfrm>
        <a:prstGeom prst="rightArrow">
          <a:avLst>
            <a:gd name="adj1" fmla="val 60000"/>
            <a:gd name="adj2" fmla="val 50000"/>
          </a:avLst>
        </a:prstGeom>
        <a:gradFill rotWithShape="0">
          <a:gsLst>
            <a:gs pos="0">
              <a:schemeClr val="accent2">
                <a:tint val="60000"/>
                <a:hueOff val="0"/>
                <a:satOff val="0"/>
                <a:lumOff val="0"/>
                <a:alphaOff val="0"/>
                <a:tint val="100000"/>
                <a:shade val="100000"/>
                <a:satMod val="130000"/>
              </a:schemeClr>
            </a:gs>
            <a:gs pos="100000">
              <a:schemeClr val="accent2">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endParaRPr lang="en-US" sz="1700" kern="1200"/>
        </a:p>
      </dsp:txBody>
      <dsp:txXfrm>
        <a:off x="2149111" y="1318621"/>
        <a:ext cx="497718" cy="276023"/>
      </dsp:txXfrm>
    </dsp:sp>
    <dsp:sp modelId="{AB6BC3D6-C21B-E141-8816-649A492575FD}">
      <dsp:nvSpPr>
        <dsp:cNvPr id="0" name=""/>
        <dsp:cNvSpPr/>
      </dsp:nvSpPr>
      <dsp:spPr>
        <a:xfrm>
          <a:off x="3048729" y="1051869"/>
          <a:ext cx="1847755" cy="1215176"/>
        </a:xfrm>
        <a:prstGeom prst="roundRect">
          <a:avLst>
            <a:gd name="adj" fmla="val 10000"/>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42240" tIns="142240" rIns="142240" bIns="76200" numCol="1" spcCol="1270" anchor="t" anchorCtr="0">
          <a:noAutofit/>
        </a:bodyPr>
        <a:lstStyle/>
        <a:p>
          <a:pPr lvl="0" algn="l" defTabSz="889000">
            <a:lnSpc>
              <a:spcPct val="90000"/>
            </a:lnSpc>
            <a:spcBef>
              <a:spcPct val="0"/>
            </a:spcBef>
            <a:spcAft>
              <a:spcPct val="35000"/>
            </a:spcAft>
          </a:pPr>
          <a:r>
            <a:rPr lang="en-US" sz="2000" kern="1200" dirty="0" smtClean="0"/>
            <a:t>AVO </a:t>
          </a:r>
        </a:p>
        <a:p>
          <a:pPr lvl="0" algn="l" defTabSz="889000">
            <a:lnSpc>
              <a:spcPct val="90000"/>
            </a:lnSpc>
            <a:spcBef>
              <a:spcPct val="0"/>
            </a:spcBef>
            <a:spcAft>
              <a:spcPct val="35000"/>
            </a:spcAft>
          </a:pPr>
          <a:r>
            <a:rPr lang="en-US" sz="2000" kern="1200" dirty="0" smtClean="0"/>
            <a:t>analysis</a:t>
          </a:r>
          <a:endParaRPr lang="en-US" sz="2000" kern="1200" dirty="0"/>
        </a:p>
      </dsp:txBody>
      <dsp:txXfrm>
        <a:off x="3048729" y="1051869"/>
        <a:ext cx="1847755" cy="810117"/>
      </dsp:txXfrm>
    </dsp:sp>
    <dsp:sp modelId="{06D49FD3-19D1-D542-A17F-370B48575D2A}">
      <dsp:nvSpPr>
        <dsp:cNvPr id="0" name=""/>
        <dsp:cNvSpPr/>
      </dsp:nvSpPr>
      <dsp:spPr>
        <a:xfrm>
          <a:off x="3461922" y="2385501"/>
          <a:ext cx="1847755" cy="1890000"/>
        </a:xfrm>
        <a:prstGeom prst="roundRect">
          <a:avLst>
            <a:gd name="adj" fmla="val 10000"/>
          </a:avLst>
        </a:prstGeom>
        <a:solidFill>
          <a:schemeClr val="lt1">
            <a:alpha val="90000"/>
            <a:hueOff val="0"/>
            <a:satOff val="0"/>
            <a:lumOff val="0"/>
            <a:alphaOff val="0"/>
          </a:schemeClr>
        </a:solidFill>
        <a:ln w="9525" cap="flat"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49352" tIns="149352" rIns="149352" bIns="149352" numCol="1" spcCol="1270" anchor="t" anchorCtr="0">
          <a:noAutofit/>
        </a:bodyPr>
        <a:lstStyle/>
        <a:p>
          <a:pPr marL="228600" lvl="1" indent="-228600" algn="l" defTabSz="933450">
            <a:lnSpc>
              <a:spcPct val="90000"/>
            </a:lnSpc>
            <a:spcBef>
              <a:spcPct val="0"/>
            </a:spcBef>
            <a:spcAft>
              <a:spcPct val="15000"/>
            </a:spcAft>
            <a:buChar char="••"/>
          </a:pPr>
          <a:r>
            <a:rPr lang="en-US" sz="2100" kern="1200" dirty="0" smtClean="0"/>
            <a:t>Where to invert</a:t>
          </a:r>
          <a:endParaRPr lang="en-US" sz="2100" kern="1200" dirty="0"/>
        </a:p>
      </dsp:txBody>
      <dsp:txXfrm>
        <a:off x="3516041" y="2439620"/>
        <a:ext cx="1739517" cy="1781762"/>
      </dsp:txXfrm>
    </dsp:sp>
    <dsp:sp modelId="{9FEAF96C-D7B7-704D-BF2A-283DBDFD632E}">
      <dsp:nvSpPr>
        <dsp:cNvPr id="0" name=""/>
        <dsp:cNvSpPr/>
      </dsp:nvSpPr>
      <dsp:spPr>
        <a:xfrm>
          <a:off x="5176597" y="1226909"/>
          <a:ext cx="593839" cy="460037"/>
        </a:xfrm>
        <a:prstGeom prst="rightArrow">
          <a:avLst>
            <a:gd name="adj1" fmla="val 60000"/>
            <a:gd name="adj2" fmla="val 50000"/>
          </a:avLst>
        </a:prstGeom>
        <a:gradFill rotWithShape="0">
          <a:gsLst>
            <a:gs pos="0">
              <a:schemeClr val="accent2">
                <a:tint val="60000"/>
                <a:hueOff val="0"/>
                <a:satOff val="0"/>
                <a:lumOff val="0"/>
                <a:alphaOff val="0"/>
                <a:tint val="100000"/>
                <a:shade val="100000"/>
                <a:satMod val="130000"/>
              </a:schemeClr>
            </a:gs>
            <a:gs pos="100000">
              <a:schemeClr val="accent2">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endParaRPr lang="en-US" sz="1700" kern="1200"/>
        </a:p>
      </dsp:txBody>
      <dsp:txXfrm>
        <a:off x="5176597" y="1318916"/>
        <a:ext cx="455828" cy="276023"/>
      </dsp:txXfrm>
    </dsp:sp>
    <dsp:sp modelId="{59B4851C-80CE-504D-9566-151741197ABB}">
      <dsp:nvSpPr>
        <dsp:cNvPr id="0" name=""/>
        <dsp:cNvSpPr/>
      </dsp:nvSpPr>
      <dsp:spPr>
        <a:xfrm>
          <a:off x="6016937" y="1051869"/>
          <a:ext cx="1847755" cy="1215176"/>
        </a:xfrm>
        <a:prstGeom prst="roundRect">
          <a:avLst>
            <a:gd name="adj" fmla="val 10000"/>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42240" tIns="142240" rIns="142240" bIns="76200" numCol="1" spcCol="1270" anchor="t" anchorCtr="0">
          <a:noAutofit/>
        </a:bodyPr>
        <a:lstStyle/>
        <a:p>
          <a:pPr lvl="0" algn="l" defTabSz="889000">
            <a:lnSpc>
              <a:spcPct val="90000"/>
            </a:lnSpc>
            <a:spcBef>
              <a:spcPct val="0"/>
            </a:spcBef>
            <a:spcAft>
              <a:spcPct val="35000"/>
            </a:spcAft>
          </a:pPr>
          <a:r>
            <a:rPr lang="en-US" sz="2000" kern="1200" dirty="0" smtClean="0"/>
            <a:t>AVO inversion</a:t>
          </a:r>
          <a:endParaRPr lang="en-US" sz="2000" kern="1200" dirty="0"/>
        </a:p>
      </dsp:txBody>
      <dsp:txXfrm>
        <a:off x="6016937" y="1051869"/>
        <a:ext cx="1847755" cy="810117"/>
      </dsp:txXfrm>
    </dsp:sp>
    <dsp:sp modelId="{01FEC44A-0B48-FB44-B574-95E0CCDD33AD}">
      <dsp:nvSpPr>
        <dsp:cNvPr id="0" name=""/>
        <dsp:cNvSpPr/>
      </dsp:nvSpPr>
      <dsp:spPr>
        <a:xfrm>
          <a:off x="6396876" y="2385501"/>
          <a:ext cx="1847755" cy="1890000"/>
        </a:xfrm>
        <a:prstGeom prst="roundRect">
          <a:avLst>
            <a:gd name="adj" fmla="val 10000"/>
          </a:avLst>
        </a:prstGeom>
        <a:solidFill>
          <a:schemeClr val="lt1">
            <a:alpha val="90000"/>
            <a:hueOff val="0"/>
            <a:satOff val="0"/>
            <a:lumOff val="0"/>
            <a:alphaOff val="0"/>
          </a:schemeClr>
        </a:solidFill>
        <a:ln w="9525" cap="flat"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49352" tIns="149352" rIns="149352" bIns="149352" numCol="1" spcCol="1270" anchor="t" anchorCtr="0">
          <a:noAutofit/>
        </a:bodyPr>
        <a:lstStyle/>
        <a:p>
          <a:pPr marL="228600" lvl="1" indent="-228600" algn="l" defTabSz="933450">
            <a:lnSpc>
              <a:spcPct val="90000"/>
            </a:lnSpc>
            <a:spcBef>
              <a:spcPct val="0"/>
            </a:spcBef>
            <a:spcAft>
              <a:spcPct val="15000"/>
            </a:spcAft>
            <a:buChar char="••"/>
          </a:pPr>
          <a:r>
            <a:rPr lang="en-US" sz="2100" kern="1200" dirty="0" smtClean="0"/>
            <a:t>Predicting physical properties</a:t>
          </a:r>
          <a:endParaRPr lang="en-US" sz="2100" kern="1200" dirty="0"/>
        </a:p>
      </dsp:txBody>
      <dsp:txXfrm>
        <a:off x="6450995" y="2439620"/>
        <a:ext cx="1739517" cy="178176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DE1959-F4FD-CB45-8CBD-1E104117CEE1}">
      <dsp:nvSpPr>
        <dsp:cNvPr id="0" name=""/>
        <dsp:cNvSpPr/>
      </dsp:nvSpPr>
      <dsp:spPr>
        <a:xfrm>
          <a:off x="2902" y="1731449"/>
          <a:ext cx="1268883" cy="939767"/>
        </a:xfrm>
        <a:prstGeom prst="roundRect">
          <a:avLst>
            <a:gd name="adj" fmla="val 10000"/>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t>Propose model</a:t>
          </a:r>
          <a:endParaRPr lang="en-US" sz="1800" kern="1200" dirty="0"/>
        </a:p>
      </dsp:txBody>
      <dsp:txXfrm>
        <a:off x="30427" y="1758974"/>
        <a:ext cx="1213833" cy="884717"/>
      </dsp:txXfrm>
    </dsp:sp>
    <dsp:sp modelId="{7AD3E38D-76FE-FC4A-B1D6-73A2A351874D}">
      <dsp:nvSpPr>
        <dsp:cNvPr id="0" name=""/>
        <dsp:cNvSpPr/>
      </dsp:nvSpPr>
      <dsp:spPr>
        <a:xfrm>
          <a:off x="1398674" y="2043991"/>
          <a:ext cx="269003" cy="314683"/>
        </a:xfrm>
        <a:prstGeom prst="rightArrow">
          <a:avLst>
            <a:gd name="adj1" fmla="val 60000"/>
            <a:gd name="adj2" fmla="val 50000"/>
          </a:avLst>
        </a:prstGeom>
        <a:gradFill rotWithShape="0">
          <a:gsLst>
            <a:gs pos="0">
              <a:schemeClr val="accent2">
                <a:tint val="60000"/>
                <a:hueOff val="0"/>
                <a:satOff val="0"/>
                <a:lumOff val="0"/>
                <a:alphaOff val="0"/>
                <a:tint val="100000"/>
                <a:shade val="100000"/>
                <a:satMod val="130000"/>
              </a:schemeClr>
            </a:gs>
            <a:gs pos="100000">
              <a:schemeClr val="accent2">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en-US" sz="1300" kern="1200"/>
        </a:p>
      </dsp:txBody>
      <dsp:txXfrm>
        <a:off x="1398674" y="2106928"/>
        <a:ext cx="188302" cy="188809"/>
      </dsp:txXfrm>
    </dsp:sp>
    <dsp:sp modelId="{733A7342-AB8C-344F-97AF-F7B8FBB8FD00}">
      <dsp:nvSpPr>
        <dsp:cNvPr id="0" name=""/>
        <dsp:cNvSpPr/>
      </dsp:nvSpPr>
      <dsp:spPr>
        <a:xfrm>
          <a:off x="1779339" y="1731449"/>
          <a:ext cx="1268883" cy="939767"/>
        </a:xfrm>
        <a:prstGeom prst="roundRect">
          <a:avLst>
            <a:gd name="adj" fmla="val 10000"/>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smtClean="0"/>
            <a:t>Forward model</a:t>
          </a:r>
          <a:endParaRPr lang="en-US" sz="1800" kern="1200" dirty="0"/>
        </a:p>
      </dsp:txBody>
      <dsp:txXfrm>
        <a:off x="1806864" y="1758974"/>
        <a:ext cx="1213833" cy="884717"/>
      </dsp:txXfrm>
    </dsp:sp>
    <dsp:sp modelId="{F0941CE4-44D9-384C-BB6A-3D5753E8D738}">
      <dsp:nvSpPr>
        <dsp:cNvPr id="0" name=""/>
        <dsp:cNvSpPr/>
      </dsp:nvSpPr>
      <dsp:spPr>
        <a:xfrm>
          <a:off x="3175111" y="2043991"/>
          <a:ext cx="269003" cy="314683"/>
        </a:xfrm>
        <a:prstGeom prst="rightArrow">
          <a:avLst>
            <a:gd name="adj1" fmla="val 60000"/>
            <a:gd name="adj2" fmla="val 50000"/>
          </a:avLst>
        </a:prstGeom>
        <a:gradFill rotWithShape="0">
          <a:gsLst>
            <a:gs pos="0">
              <a:schemeClr val="accent2">
                <a:tint val="60000"/>
                <a:hueOff val="0"/>
                <a:satOff val="0"/>
                <a:lumOff val="0"/>
                <a:alphaOff val="0"/>
                <a:tint val="100000"/>
                <a:shade val="100000"/>
                <a:satMod val="130000"/>
              </a:schemeClr>
            </a:gs>
            <a:gs pos="100000">
              <a:schemeClr val="accent2">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en-US" sz="1300" kern="1200"/>
        </a:p>
      </dsp:txBody>
      <dsp:txXfrm>
        <a:off x="3175111" y="2106928"/>
        <a:ext cx="188302" cy="188809"/>
      </dsp:txXfrm>
    </dsp:sp>
    <dsp:sp modelId="{6AD475A8-AB17-CE4F-B05A-89563EC6653A}">
      <dsp:nvSpPr>
        <dsp:cNvPr id="0" name=""/>
        <dsp:cNvSpPr/>
      </dsp:nvSpPr>
      <dsp:spPr>
        <a:xfrm>
          <a:off x="3555776" y="1731449"/>
          <a:ext cx="1268883" cy="939767"/>
        </a:xfrm>
        <a:prstGeom prst="roundRect">
          <a:avLst>
            <a:gd name="adj" fmla="val 10000"/>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t>Misfit to data</a:t>
          </a:r>
          <a:endParaRPr lang="en-US" sz="1800" kern="1200" dirty="0"/>
        </a:p>
      </dsp:txBody>
      <dsp:txXfrm>
        <a:off x="3583301" y="1758974"/>
        <a:ext cx="1213833" cy="884717"/>
      </dsp:txXfrm>
    </dsp:sp>
    <dsp:sp modelId="{10D499F0-4168-3A4F-AE87-21533A0342C2}">
      <dsp:nvSpPr>
        <dsp:cNvPr id="0" name=""/>
        <dsp:cNvSpPr/>
      </dsp:nvSpPr>
      <dsp:spPr>
        <a:xfrm>
          <a:off x="4951548" y="2043991"/>
          <a:ext cx="269003" cy="314683"/>
        </a:xfrm>
        <a:prstGeom prst="rightArrow">
          <a:avLst>
            <a:gd name="adj1" fmla="val 60000"/>
            <a:gd name="adj2" fmla="val 50000"/>
          </a:avLst>
        </a:prstGeom>
        <a:gradFill rotWithShape="0">
          <a:gsLst>
            <a:gs pos="0">
              <a:schemeClr val="accent2">
                <a:tint val="60000"/>
                <a:hueOff val="0"/>
                <a:satOff val="0"/>
                <a:lumOff val="0"/>
                <a:alphaOff val="0"/>
                <a:tint val="100000"/>
                <a:shade val="100000"/>
                <a:satMod val="130000"/>
              </a:schemeClr>
            </a:gs>
            <a:gs pos="100000">
              <a:schemeClr val="accent2">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en-US" sz="1300" kern="1200"/>
        </a:p>
      </dsp:txBody>
      <dsp:txXfrm>
        <a:off x="4951548" y="2106928"/>
        <a:ext cx="188302" cy="188809"/>
      </dsp:txXfrm>
    </dsp:sp>
    <dsp:sp modelId="{F14B8D54-FD68-B64E-93FD-5B4119E6AC47}">
      <dsp:nvSpPr>
        <dsp:cNvPr id="0" name=""/>
        <dsp:cNvSpPr/>
      </dsp:nvSpPr>
      <dsp:spPr>
        <a:xfrm>
          <a:off x="5332214" y="1731449"/>
          <a:ext cx="1268883" cy="939767"/>
        </a:xfrm>
        <a:prstGeom prst="roundRect">
          <a:avLst>
            <a:gd name="adj" fmla="val 10000"/>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t>Accept / reject model</a:t>
          </a:r>
          <a:endParaRPr lang="en-US" sz="1800" kern="1200" dirty="0"/>
        </a:p>
      </dsp:txBody>
      <dsp:txXfrm>
        <a:off x="5359739" y="1758974"/>
        <a:ext cx="1213833" cy="884717"/>
      </dsp:txXfrm>
    </dsp:sp>
  </dsp:spTree>
</dsp:drawing>
</file>

<file path=ppt/diagrams/layout1.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51199" cy="49828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58089" y="1"/>
            <a:ext cx="2951199" cy="498285"/>
          </a:xfrm>
          <a:prstGeom prst="rect">
            <a:avLst/>
          </a:prstGeom>
        </p:spPr>
        <p:txBody>
          <a:bodyPr vert="horz" lIns="91440" tIns="45720" rIns="91440" bIns="45720" rtlCol="0"/>
          <a:lstStyle>
            <a:lvl1pPr algn="r">
              <a:defRPr sz="1200"/>
            </a:lvl1pPr>
          </a:lstStyle>
          <a:p>
            <a:fld id="{ED0D82D4-20E9-5548-A973-420DFADA3613}" type="datetimeFigureOut">
              <a:rPr lang="en-US" smtClean="0"/>
              <a:t>08/06/12</a:t>
            </a:fld>
            <a:endParaRPr lang="en-US"/>
          </a:p>
        </p:txBody>
      </p:sp>
      <p:sp>
        <p:nvSpPr>
          <p:cNvPr id="4" name="Footer Placeholder 3"/>
          <p:cNvSpPr>
            <a:spLocks noGrp="1"/>
          </p:cNvSpPr>
          <p:nvPr>
            <p:ph type="ftr" sz="quarter" idx="2"/>
          </p:nvPr>
        </p:nvSpPr>
        <p:spPr>
          <a:xfrm>
            <a:off x="0" y="9444230"/>
            <a:ext cx="2951199" cy="49596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58089" y="9444230"/>
            <a:ext cx="2951199" cy="495967"/>
          </a:xfrm>
          <a:prstGeom prst="rect">
            <a:avLst/>
          </a:prstGeom>
        </p:spPr>
        <p:txBody>
          <a:bodyPr vert="horz" lIns="91440" tIns="45720" rIns="91440" bIns="45720" rtlCol="0" anchor="b"/>
          <a:lstStyle>
            <a:lvl1pPr algn="r">
              <a:defRPr sz="1200"/>
            </a:lvl1pPr>
          </a:lstStyle>
          <a:p>
            <a:fld id="{DCF8C9C8-98E7-E641-B035-189B51414130}" type="slidenum">
              <a:rPr lang="en-US" smtClean="0"/>
              <a:t>‹#›</a:t>
            </a:fld>
            <a:endParaRPr lang="en-US"/>
          </a:p>
        </p:txBody>
      </p:sp>
    </p:spTree>
    <p:extLst>
      <p:ext uri="{BB962C8B-B14F-4D97-AF65-F5344CB8AC3E}">
        <p14:creationId xmlns:p14="http://schemas.microsoft.com/office/powerpoint/2010/main" val="257666540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1" y="2"/>
            <a:ext cx="2951199" cy="498285"/>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idx="1"/>
          </p:nvPr>
        </p:nvSpPr>
        <p:spPr>
          <a:xfrm>
            <a:off x="3858089" y="2"/>
            <a:ext cx="2951199" cy="498285"/>
          </a:xfrm>
          <a:prstGeom prst="rect">
            <a:avLst/>
          </a:prstGeom>
        </p:spPr>
        <p:txBody>
          <a:bodyPr vert="horz" lIns="91440" tIns="45720" rIns="91440" bIns="45720" rtlCol="0"/>
          <a:lstStyle>
            <a:lvl1pPr algn="r">
              <a:defRPr sz="1200"/>
            </a:lvl1pPr>
          </a:lstStyle>
          <a:p>
            <a:fld id="{1F02D1C9-72F7-41BD-8088-70A22E912F2F}" type="datetimeFigureOut">
              <a:rPr lang="da-DK" smtClean="0"/>
              <a:pPr/>
              <a:t>08/06/12</a:t>
            </a:fld>
            <a:endParaRPr lang="da-DK"/>
          </a:p>
        </p:txBody>
      </p:sp>
      <p:sp>
        <p:nvSpPr>
          <p:cNvPr id="4" name="Pladsholder til diasbillede 3"/>
          <p:cNvSpPr>
            <a:spLocks noGrp="1" noRot="1" noChangeAspect="1"/>
          </p:cNvSpPr>
          <p:nvPr>
            <p:ph type="sldImg" idx="2"/>
          </p:nvPr>
        </p:nvSpPr>
        <p:spPr>
          <a:xfrm>
            <a:off x="5267325" y="498475"/>
            <a:ext cx="1543050" cy="1069975"/>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226723" y="498287"/>
            <a:ext cx="5448953" cy="4472972"/>
          </a:xfrm>
          <a:prstGeom prst="rect">
            <a:avLst/>
          </a:prstGeom>
        </p:spPr>
        <p:txBody>
          <a:bodyPr vert="horz" lIns="91440" tIns="45720" rIns="91440" bIns="45720" rtlCol="0">
            <a:normAutofit/>
          </a:bodyPr>
          <a:lstStyle/>
          <a:p>
            <a:pPr lvl="0"/>
            <a:r>
              <a:rPr lang="da-DK" smtClean="0"/>
              <a:t>Klik for at redigere typografi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6" name="Pladsholder til sidefod 5"/>
          <p:cNvSpPr>
            <a:spLocks noGrp="1"/>
          </p:cNvSpPr>
          <p:nvPr>
            <p:ph type="ftr" sz="quarter" idx="4"/>
          </p:nvPr>
        </p:nvSpPr>
        <p:spPr>
          <a:xfrm>
            <a:off x="1" y="9444231"/>
            <a:ext cx="2951199" cy="495967"/>
          </a:xfrm>
          <a:prstGeom prst="rect">
            <a:avLst/>
          </a:prstGeom>
        </p:spPr>
        <p:txBody>
          <a:bodyPr vert="horz" lIns="91440" tIns="45720" rIns="91440" bIns="45720" rtlCol="0" anchor="b"/>
          <a:lstStyle>
            <a:lvl1pPr algn="l">
              <a:defRPr sz="1200"/>
            </a:lvl1pPr>
          </a:lstStyle>
          <a:p>
            <a:endParaRPr lang="da-DK"/>
          </a:p>
        </p:txBody>
      </p:sp>
      <p:sp>
        <p:nvSpPr>
          <p:cNvPr id="7" name="Pladsholder til diasnummer 6"/>
          <p:cNvSpPr>
            <a:spLocks noGrp="1"/>
          </p:cNvSpPr>
          <p:nvPr>
            <p:ph type="sldNum" sz="quarter" idx="5"/>
          </p:nvPr>
        </p:nvSpPr>
        <p:spPr>
          <a:xfrm>
            <a:off x="3858089" y="9444231"/>
            <a:ext cx="2951199" cy="495967"/>
          </a:xfrm>
          <a:prstGeom prst="rect">
            <a:avLst/>
          </a:prstGeom>
        </p:spPr>
        <p:txBody>
          <a:bodyPr vert="horz" lIns="91440" tIns="45720" rIns="91440" bIns="45720" rtlCol="0" anchor="b"/>
          <a:lstStyle>
            <a:lvl1pPr algn="r">
              <a:defRPr sz="1200"/>
            </a:lvl1pPr>
          </a:lstStyle>
          <a:p>
            <a:fld id="{35BFA050-D7DD-45A1-9E6C-798B7DFFF04B}" type="slidenum">
              <a:rPr lang="da-DK" smtClean="0"/>
              <a:pPr/>
              <a:t>‹#›</a:t>
            </a:fld>
            <a:endParaRPr lang="da-DK"/>
          </a:p>
        </p:txBody>
      </p:sp>
    </p:spTree>
    <p:extLst>
      <p:ext uri="{BB962C8B-B14F-4D97-AF65-F5344CB8AC3E}">
        <p14:creationId xmlns:p14="http://schemas.microsoft.com/office/powerpoint/2010/main" val="12799131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a:xfrm>
            <a:off x="5449888" y="342900"/>
            <a:ext cx="1546225" cy="1071563"/>
          </a:xfrm>
        </p:spPr>
      </p:sp>
      <p:sp>
        <p:nvSpPr>
          <p:cNvPr id="3" name="Pladsholder til noter 2"/>
          <p:cNvSpPr>
            <a:spLocks noGrp="1"/>
          </p:cNvSpPr>
          <p:nvPr>
            <p:ph type="body" idx="1"/>
          </p:nvPr>
        </p:nvSpPr>
        <p:spPr>
          <a:xfrm>
            <a:off x="411287" y="343142"/>
            <a:ext cx="5448953" cy="4472972"/>
          </a:xfrm>
        </p:spPr>
        <p:txBody>
          <a:bodyPr>
            <a:normAutofit/>
          </a:bodyPr>
          <a:lstStyle/>
          <a:p>
            <a:r>
              <a:rPr lang="en-US" sz="1200" kern="1200" baseline="0" dirty="0" smtClean="0">
                <a:solidFill>
                  <a:schemeClr val="tx1"/>
                </a:solidFill>
                <a:latin typeface="+mn-lt"/>
                <a:ea typeface="+mn-ea"/>
                <a:cs typeface="+mn-cs"/>
              </a:rPr>
              <a:t>The topic of the thesis is AVO analysis and AVO inversion.</a:t>
            </a:r>
          </a:p>
          <a:p>
            <a:r>
              <a:rPr lang="en-US" sz="1200" kern="1200" baseline="0" dirty="0" smtClean="0">
                <a:solidFill>
                  <a:schemeClr val="tx1"/>
                </a:solidFill>
                <a:latin typeface="+mn-lt"/>
                <a:ea typeface="+mn-ea"/>
                <a:cs typeface="+mn-cs"/>
              </a:rPr>
              <a:t>The basic principle of an AVO analysis is to interpret the geological cause of the observed amplitude variation</a:t>
            </a:r>
          </a:p>
          <a:p>
            <a:r>
              <a:rPr lang="en-US" sz="1200" kern="1200" baseline="0" dirty="0" smtClean="0">
                <a:solidFill>
                  <a:schemeClr val="tx1"/>
                </a:solidFill>
                <a:latin typeface="+mn-lt"/>
                <a:ea typeface="+mn-ea"/>
                <a:cs typeface="+mn-cs"/>
              </a:rPr>
              <a:t>The basic principle of the AVO inversion is to predict the model properties causing a certain response.</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AVO is an abbreviation of Amplitude variation with offset and describes how the recorded seismic response varies as a result of the properties of the subsurface and the angle of the incident wave.</a:t>
            </a:r>
            <a:endParaRPr lang="en-US" baseline="0" dirty="0" smtClean="0"/>
          </a:p>
        </p:txBody>
      </p:sp>
      <p:sp>
        <p:nvSpPr>
          <p:cNvPr id="4" name="Pladsholder til diasnummer 3"/>
          <p:cNvSpPr>
            <a:spLocks noGrp="1"/>
          </p:cNvSpPr>
          <p:nvPr>
            <p:ph type="sldNum" sz="quarter" idx="10"/>
          </p:nvPr>
        </p:nvSpPr>
        <p:spPr/>
        <p:txBody>
          <a:bodyPr/>
          <a:lstStyle/>
          <a:p>
            <a:fld id="{35BFA050-D7DD-45A1-9E6C-798B7DFFF04B}" type="slidenum">
              <a:rPr lang="da-DK" smtClean="0"/>
              <a:pPr/>
              <a:t>1</a:t>
            </a:fld>
            <a:endParaRPr lang="da-DK"/>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267325" y="498475"/>
            <a:ext cx="1543050" cy="1069975"/>
          </a:xfrm>
        </p:spPr>
      </p:sp>
      <p:sp>
        <p:nvSpPr>
          <p:cNvPr id="3" name="Notes Placeholder 2"/>
          <p:cNvSpPr>
            <a:spLocks noGrp="1"/>
          </p:cNvSpPr>
          <p:nvPr>
            <p:ph type="body" idx="1"/>
          </p:nvPr>
        </p:nvSpPr>
        <p:spPr/>
        <p:txBody>
          <a:bodyPr/>
          <a:lstStyle/>
          <a:p>
            <a:r>
              <a:rPr lang="en-US" dirty="0" smtClean="0"/>
              <a:t>This</a:t>
            </a:r>
            <a:r>
              <a:rPr lang="en-US" baseline="0" dirty="0" smtClean="0"/>
              <a:t> is performed by calculating the two-way travel time of the well log measurements and identifying the same response of the seismic data. </a:t>
            </a:r>
            <a:endParaRPr lang="en-US" dirty="0" smtClean="0"/>
          </a:p>
          <a:p>
            <a:r>
              <a:rPr lang="en-US" dirty="0" smtClean="0"/>
              <a:t>The location</a:t>
            </a:r>
            <a:r>
              <a:rPr lang="en-US" baseline="0" dirty="0" smtClean="0"/>
              <a:t> of the </a:t>
            </a:r>
            <a:r>
              <a:rPr lang="en-US" baseline="0" dirty="0" err="1" smtClean="0"/>
              <a:t>Hermod</a:t>
            </a:r>
            <a:r>
              <a:rPr lang="en-US" baseline="0" dirty="0" smtClean="0"/>
              <a:t> greensand layer between the Balder and </a:t>
            </a:r>
            <a:r>
              <a:rPr lang="en-US" baseline="0" dirty="0" err="1" smtClean="0"/>
              <a:t>Ekofisk</a:t>
            </a:r>
            <a:r>
              <a:rPr lang="en-US" baseline="0" dirty="0" smtClean="0"/>
              <a:t> formation identified from the well logs are shown at this figure</a:t>
            </a:r>
          </a:p>
          <a:p>
            <a:endParaRPr lang="en-US" baseline="0" dirty="0" smtClean="0"/>
          </a:p>
        </p:txBody>
      </p:sp>
      <p:sp>
        <p:nvSpPr>
          <p:cNvPr id="4" name="Slide Number Placeholder 3"/>
          <p:cNvSpPr>
            <a:spLocks noGrp="1"/>
          </p:cNvSpPr>
          <p:nvPr>
            <p:ph type="sldNum" sz="quarter" idx="10"/>
          </p:nvPr>
        </p:nvSpPr>
        <p:spPr/>
        <p:txBody>
          <a:bodyPr/>
          <a:lstStyle/>
          <a:p>
            <a:fld id="{35BFA050-D7DD-45A1-9E6C-798B7DFFF04B}" type="slidenum">
              <a:rPr lang="da-DK" smtClean="0"/>
              <a:pPr/>
              <a:t>10</a:t>
            </a:fld>
            <a:endParaRPr lang="da-DK"/>
          </a:p>
        </p:txBody>
      </p:sp>
    </p:spTree>
    <p:extLst>
      <p:ext uri="{BB962C8B-B14F-4D97-AF65-F5344CB8AC3E}">
        <p14:creationId xmlns:p14="http://schemas.microsoft.com/office/powerpoint/2010/main" val="16201067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predicted</a:t>
            </a:r>
            <a:r>
              <a:rPr lang="en-US" baseline="0" dirty="0" smtClean="0"/>
              <a:t> response forward calculated by the p-wave reflection coefficients is confirmed by that observed from seismic data</a:t>
            </a:r>
          </a:p>
          <a:p>
            <a:r>
              <a:rPr lang="en-US" baseline="0" dirty="0" smtClean="0"/>
              <a:t>Enclosed by the circle you see the top and bottom reflector from the seismic data at the location of the Nini-1a well where the greensand is known to be oil saturated</a:t>
            </a:r>
          </a:p>
          <a:p>
            <a:r>
              <a:rPr lang="en-US" baseline="0" dirty="0" smtClean="0"/>
              <a:t>This response is also shown by a movie of the different angle gathers presented by this next slide</a:t>
            </a:r>
          </a:p>
          <a:p>
            <a:endParaRPr lang="en-US" baseline="0" dirty="0" smtClean="0"/>
          </a:p>
        </p:txBody>
      </p:sp>
      <p:sp>
        <p:nvSpPr>
          <p:cNvPr id="4" name="Slide Number Placeholder 3"/>
          <p:cNvSpPr>
            <a:spLocks noGrp="1"/>
          </p:cNvSpPr>
          <p:nvPr>
            <p:ph type="sldNum" sz="quarter" idx="10"/>
          </p:nvPr>
        </p:nvSpPr>
        <p:spPr/>
        <p:txBody>
          <a:bodyPr/>
          <a:lstStyle/>
          <a:p>
            <a:fld id="{35BFA050-D7DD-45A1-9E6C-798B7DFFF04B}" type="slidenum">
              <a:rPr lang="da-DK" smtClean="0"/>
              <a:pPr/>
              <a:t>11</a:t>
            </a:fld>
            <a:endParaRPr lang="da-DK"/>
          </a:p>
        </p:txBody>
      </p:sp>
    </p:spTree>
    <p:extLst>
      <p:ext uri="{BB962C8B-B14F-4D97-AF65-F5344CB8AC3E}">
        <p14:creationId xmlns:p14="http://schemas.microsoft.com/office/powerpoint/2010/main" val="37282578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amplitude</a:t>
            </a:r>
            <a:r>
              <a:rPr lang="en-US" baseline="0" dirty="0" smtClean="0"/>
              <a:t> variation with offset is shown by this video of the different angle gathers of the pre-stack seismic data. </a:t>
            </a:r>
          </a:p>
          <a:p>
            <a:r>
              <a:rPr lang="en-US" baseline="0" dirty="0" smtClean="0"/>
              <a:t>The two circles encloses the greensand of the Nini-4 and Nini-1a well known to be oil saturated. At longer offsets the amplitude of the top and bottom reflectors are seen to increase</a:t>
            </a:r>
            <a:endParaRPr lang="en-US" dirty="0"/>
          </a:p>
        </p:txBody>
      </p:sp>
      <p:sp>
        <p:nvSpPr>
          <p:cNvPr id="4" name="Slide Number Placeholder 3"/>
          <p:cNvSpPr>
            <a:spLocks noGrp="1"/>
          </p:cNvSpPr>
          <p:nvPr>
            <p:ph type="sldNum" sz="quarter" idx="10"/>
          </p:nvPr>
        </p:nvSpPr>
        <p:spPr/>
        <p:txBody>
          <a:bodyPr/>
          <a:lstStyle/>
          <a:p>
            <a:fld id="{35BFA050-D7DD-45A1-9E6C-798B7DFFF04B}" type="slidenum">
              <a:rPr lang="da-DK" smtClean="0"/>
              <a:pPr/>
              <a:t>12</a:t>
            </a:fld>
            <a:endParaRPr lang="da-DK"/>
          </a:p>
        </p:txBody>
      </p:sp>
    </p:spTree>
    <p:extLst>
      <p:ext uri="{BB962C8B-B14F-4D97-AF65-F5344CB8AC3E}">
        <p14:creationId xmlns:p14="http://schemas.microsoft.com/office/powerpoint/2010/main" val="23302602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the geological setting of the </a:t>
            </a:r>
            <a:r>
              <a:rPr lang="en-US" dirty="0" err="1" smtClean="0"/>
              <a:t>Nini</a:t>
            </a:r>
            <a:r>
              <a:rPr lang="en-US" dirty="0" smtClean="0"/>
              <a:t> field,</a:t>
            </a:r>
            <a:r>
              <a:rPr lang="en-US" baseline="0" dirty="0" smtClean="0"/>
              <a:t> Greensand is found to have a top reflector with an increase negative amplitude and a bottom reflector by an increase positive amplitude</a:t>
            </a:r>
          </a:p>
          <a:p>
            <a:r>
              <a:rPr lang="en-US" baseline="0" dirty="0" smtClean="0"/>
              <a:t>The prospects of identifying possible oil reservoirs from the seismic data and inverting physical properties by AVO inversion is justified by the fact that the AVO response of oil saturated greensand is different from the brine saturated</a:t>
            </a:r>
            <a:endParaRPr lang="en-US" baseline="0" dirty="0" smtClean="0"/>
          </a:p>
        </p:txBody>
      </p:sp>
      <p:sp>
        <p:nvSpPr>
          <p:cNvPr id="4" name="Slide Number Placeholder 3"/>
          <p:cNvSpPr>
            <a:spLocks noGrp="1"/>
          </p:cNvSpPr>
          <p:nvPr>
            <p:ph type="sldNum" sz="quarter" idx="10"/>
          </p:nvPr>
        </p:nvSpPr>
        <p:spPr/>
        <p:txBody>
          <a:bodyPr/>
          <a:lstStyle/>
          <a:p>
            <a:fld id="{35BFA050-D7DD-45A1-9E6C-798B7DFFF04B}" type="slidenum">
              <a:rPr lang="da-DK" smtClean="0"/>
              <a:pPr/>
              <a:t>13</a:t>
            </a:fld>
            <a:endParaRPr lang="da-DK"/>
          </a:p>
        </p:txBody>
      </p:sp>
    </p:spTree>
    <p:extLst>
      <p:ext uri="{BB962C8B-B14F-4D97-AF65-F5344CB8AC3E}">
        <p14:creationId xmlns:p14="http://schemas.microsoft.com/office/powerpoint/2010/main" val="14530276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part </a:t>
            </a:r>
            <a:r>
              <a:rPr lang="en-US" baseline="0" dirty="0" smtClean="0"/>
              <a:t>concerns the prospects of identifying possible oil reservoirs throughout the area of the seismic data</a:t>
            </a:r>
          </a:p>
          <a:p>
            <a:r>
              <a:rPr lang="en-US" baseline="0" dirty="0" smtClean="0"/>
              <a:t>This is performed by an AVO analysis based on the assessed AVO response of the oil saturated greensand. </a:t>
            </a:r>
          </a:p>
          <a:p>
            <a:r>
              <a:rPr lang="en-US" baseline="0" dirty="0" smtClean="0"/>
              <a:t>The method involves </a:t>
            </a:r>
            <a:r>
              <a:rPr lang="en-US" baseline="0" dirty="0" err="1" smtClean="0"/>
              <a:t>deconvolution</a:t>
            </a:r>
            <a:r>
              <a:rPr lang="en-US" baseline="0" dirty="0" smtClean="0"/>
              <a:t> of the seismic data in order to obtained the </a:t>
            </a:r>
            <a:r>
              <a:rPr lang="en-US" baseline="0" dirty="0" err="1" smtClean="0"/>
              <a:t>deconvolved</a:t>
            </a:r>
            <a:r>
              <a:rPr lang="en-US" baseline="0" dirty="0" smtClean="0"/>
              <a:t> reflection series. The reflectivity is then described by a linear function. The gain of this is to detect the hydrocarbon indicator by only two </a:t>
            </a:r>
            <a:r>
              <a:rPr lang="en-US" baseline="0" dirty="0" err="1" smtClean="0"/>
              <a:t>coeffcients</a:t>
            </a:r>
            <a:r>
              <a:rPr lang="en-US" baseline="0" dirty="0" smtClean="0"/>
              <a:t>. The principle of this is illustrated by the next figure.</a:t>
            </a:r>
            <a:endParaRPr lang="en-US" baseline="0" dirty="0" smtClean="0"/>
          </a:p>
        </p:txBody>
      </p:sp>
      <p:sp>
        <p:nvSpPr>
          <p:cNvPr id="4" name="Slide Number Placeholder 3"/>
          <p:cNvSpPr>
            <a:spLocks noGrp="1"/>
          </p:cNvSpPr>
          <p:nvPr>
            <p:ph type="sldNum" sz="quarter" idx="10"/>
          </p:nvPr>
        </p:nvSpPr>
        <p:spPr/>
        <p:txBody>
          <a:bodyPr/>
          <a:lstStyle/>
          <a:p>
            <a:fld id="{35BFA050-D7DD-45A1-9E6C-798B7DFFF04B}" type="slidenum">
              <a:rPr lang="da-DK" smtClean="0"/>
              <a:pPr/>
              <a:t>14</a:t>
            </a:fld>
            <a:endParaRPr lang="da-DK"/>
          </a:p>
        </p:txBody>
      </p:sp>
    </p:spTree>
    <p:extLst>
      <p:ext uri="{BB962C8B-B14F-4D97-AF65-F5344CB8AC3E}">
        <p14:creationId xmlns:p14="http://schemas.microsoft.com/office/powerpoint/2010/main" val="14451916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267325" y="498475"/>
            <a:ext cx="1543050" cy="1069975"/>
          </a:xfrm>
        </p:spPr>
      </p:sp>
      <p:sp>
        <p:nvSpPr>
          <p:cNvPr id="3" name="Notes Placeholder 2"/>
          <p:cNvSpPr>
            <a:spLocks noGrp="1"/>
          </p:cNvSpPr>
          <p:nvPr>
            <p:ph type="body" idx="1"/>
          </p:nvPr>
        </p:nvSpPr>
        <p:spPr/>
        <p:txBody>
          <a:bodyPr/>
          <a:lstStyle/>
          <a:p>
            <a:r>
              <a:rPr lang="en-US" dirty="0" smtClean="0"/>
              <a:t>The two-term</a:t>
            </a:r>
            <a:r>
              <a:rPr lang="en-US" baseline="0" dirty="0" smtClean="0"/>
              <a:t> </a:t>
            </a:r>
            <a:r>
              <a:rPr lang="en-US" dirty="0" smtClean="0"/>
              <a:t>approximation of</a:t>
            </a:r>
            <a:r>
              <a:rPr lang="en-US" baseline="0" dirty="0" smtClean="0"/>
              <a:t> </a:t>
            </a:r>
            <a:r>
              <a:rPr lang="en-US" baseline="0" dirty="0" err="1" smtClean="0"/>
              <a:t>shuey</a:t>
            </a:r>
            <a:r>
              <a:rPr lang="en-US" baseline="0" dirty="0" smtClean="0"/>
              <a:t> is linear with respect to the sinus of the angle of incidence squared.</a:t>
            </a:r>
            <a:endParaRPr lang="en-US" dirty="0" smtClean="0"/>
          </a:p>
          <a:p>
            <a:r>
              <a:rPr lang="en-US" baseline="0" dirty="0" smtClean="0"/>
              <a:t>The intercept coefficient is denoted A while the gradient of the linear function is denoted B. </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This slope is related to the ratio of p-wave to s-wave velocity or </a:t>
            </a:r>
            <a:r>
              <a:rPr lang="en-US" baseline="0" dirty="0" err="1" smtClean="0"/>
              <a:t>poisson</a:t>
            </a:r>
            <a:r>
              <a:rPr lang="en-US" baseline="0" dirty="0" smtClean="0"/>
              <a:t> ratio across the reflector. When oil saturated the </a:t>
            </a:r>
            <a:r>
              <a:rPr lang="en-US" baseline="0" dirty="0" err="1" smtClean="0"/>
              <a:t>poisson</a:t>
            </a:r>
            <a:r>
              <a:rPr lang="en-US" baseline="0" dirty="0" smtClean="0"/>
              <a:t> ratio or the ratio of p-wave to s-wave velocity of greensand is low. The reason to this is the decrease in density which results in a increase in s-wave velocity.</a:t>
            </a:r>
            <a:endParaRPr lang="en-US" dirty="0" smtClean="0"/>
          </a:p>
          <a:p>
            <a:r>
              <a:rPr lang="en-US" baseline="0" dirty="0" smtClean="0"/>
              <a:t>These two coefficients are in often depicted by A,B </a:t>
            </a:r>
            <a:r>
              <a:rPr lang="en-US" baseline="0" dirty="0" err="1" smtClean="0"/>
              <a:t>crossplot</a:t>
            </a:r>
            <a:r>
              <a:rPr lang="en-US" baseline="0" dirty="0" smtClean="0"/>
              <a:t> as shown by this next slide </a:t>
            </a:r>
          </a:p>
          <a:p>
            <a:endParaRPr lang="en-US" dirty="0"/>
          </a:p>
        </p:txBody>
      </p:sp>
      <p:sp>
        <p:nvSpPr>
          <p:cNvPr id="4" name="Slide Number Placeholder 3"/>
          <p:cNvSpPr>
            <a:spLocks noGrp="1"/>
          </p:cNvSpPr>
          <p:nvPr>
            <p:ph type="sldNum" sz="quarter" idx="10"/>
          </p:nvPr>
        </p:nvSpPr>
        <p:spPr/>
        <p:txBody>
          <a:bodyPr/>
          <a:lstStyle/>
          <a:p>
            <a:fld id="{35BFA050-D7DD-45A1-9E6C-798B7DFFF04B}" type="slidenum">
              <a:rPr lang="da-DK" smtClean="0"/>
              <a:pPr/>
              <a:t>15</a:t>
            </a:fld>
            <a:endParaRPr lang="da-DK"/>
          </a:p>
        </p:txBody>
      </p:sp>
    </p:spTree>
    <p:extLst>
      <p:ext uri="{BB962C8B-B14F-4D97-AF65-F5344CB8AC3E}">
        <p14:creationId xmlns:p14="http://schemas.microsoft.com/office/powerpoint/2010/main" val="18756472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267325" y="498475"/>
            <a:ext cx="1543050" cy="1069975"/>
          </a:xfrm>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The basic principle</a:t>
            </a:r>
            <a:r>
              <a:rPr lang="en-US" sz="1200" kern="1200" baseline="0" dirty="0" smtClean="0">
                <a:solidFill>
                  <a:schemeClr val="tx1"/>
                </a:solidFill>
                <a:latin typeface="+mn-lt"/>
                <a:ea typeface="+mn-ea"/>
                <a:cs typeface="+mn-cs"/>
              </a:rPr>
              <a:t> of identifying possible oil reservoirs from seismic data is illustrated by this figure. </a:t>
            </a:r>
          </a:p>
          <a:p>
            <a:r>
              <a:rPr lang="en-US" sz="1200" kern="1200" baseline="0" dirty="0" smtClean="0">
                <a:solidFill>
                  <a:schemeClr val="tx1"/>
                </a:solidFill>
                <a:latin typeface="+mn-lt"/>
                <a:ea typeface="+mn-ea"/>
                <a:cs typeface="+mn-cs"/>
              </a:rPr>
              <a:t>This figure is depicting the A and B coefficients calculated from the well log measurements of the Nini-4 well. The A and B coefficients are calculated by every log measurements of the target rock with an average elastic properties of the reflecting layer above.</a:t>
            </a:r>
          </a:p>
          <a:p>
            <a:r>
              <a:rPr lang="en-US" sz="1200" kern="1200" baseline="0" dirty="0" smtClean="0">
                <a:solidFill>
                  <a:schemeClr val="tx1"/>
                </a:solidFill>
                <a:latin typeface="+mn-lt"/>
                <a:ea typeface="+mn-ea"/>
                <a:cs typeface="+mn-cs"/>
              </a:rPr>
              <a:t>The big negative slope of the forward calculated p-wave reflection series in terms of the high negative B coefficients are seen at the figure. The trend of the A and B coefficients of the brine saturated greensand is referred to as the fluid line.</a:t>
            </a:r>
          </a:p>
          <a:p>
            <a:r>
              <a:rPr lang="en-US" sz="1200" kern="1200" baseline="0" dirty="0" smtClean="0">
                <a:solidFill>
                  <a:schemeClr val="tx1"/>
                </a:solidFill>
                <a:latin typeface="+mn-lt"/>
                <a:ea typeface="+mn-ea"/>
                <a:cs typeface="+mn-cs"/>
              </a:rPr>
              <a:t>As a result the oil saturated greensand is displaced to the left of the brine saturated greensand. This is the typical indicator of hydrocarbons as the brine saturated rocks are assumed to be located close to the fluid line.</a:t>
            </a:r>
          </a:p>
          <a:p>
            <a:r>
              <a:rPr lang="en-US" sz="1200" kern="1200" baseline="0" dirty="0" smtClean="0">
                <a:solidFill>
                  <a:schemeClr val="tx1"/>
                </a:solidFill>
                <a:latin typeface="+mn-lt"/>
                <a:ea typeface="+mn-ea"/>
                <a:cs typeface="+mn-cs"/>
              </a:rPr>
              <a:t>So, the method of identifying possible oil reservoirs from seismic data is based on describing the </a:t>
            </a:r>
            <a:r>
              <a:rPr lang="en-US" sz="1200" kern="1200" baseline="0" dirty="0" err="1" smtClean="0">
                <a:solidFill>
                  <a:schemeClr val="tx1"/>
                </a:solidFill>
                <a:latin typeface="+mn-lt"/>
                <a:ea typeface="+mn-ea"/>
                <a:cs typeface="+mn-cs"/>
              </a:rPr>
              <a:t>deconvolved</a:t>
            </a:r>
            <a:r>
              <a:rPr lang="en-US" sz="1200" kern="1200" baseline="0" dirty="0" smtClean="0">
                <a:solidFill>
                  <a:schemeClr val="tx1"/>
                </a:solidFill>
                <a:latin typeface="+mn-lt"/>
                <a:ea typeface="+mn-ea"/>
                <a:cs typeface="+mn-cs"/>
              </a:rPr>
              <a:t> reflection series and identifying the indicator of hydrocarbons by the location of the estimated A and B coefficients from the linear regression to the </a:t>
            </a:r>
            <a:r>
              <a:rPr lang="en-US" sz="1200" kern="1200" baseline="0" dirty="0" err="1" smtClean="0">
                <a:solidFill>
                  <a:schemeClr val="tx1"/>
                </a:solidFill>
                <a:latin typeface="+mn-lt"/>
                <a:ea typeface="+mn-ea"/>
                <a:cs typeface="+mn-cs"/>
              </a:rPr>
              <a:t>deconvolved</a:t>
            </a:r>
            <a:r>
              <a:rPr lang="en-US" sz="1200" kern="1200" baseline="0" dirty="0" smtClean="0">
                <a:solidFill>
                  <a:schemeClr val="tx1"/>
                </a:solidFill>
                <a:latin typeface="+mn-lt"/>
                <a:ea typeface="+mn-ea"/>
                <a:cs typeface="+mn-cs"/>
              </a:rPr>
              <a:t> reflection series in the </a:t>
            </a:r>
            <a:r>
              <a:rPr lang="en-US" sz="1200" kern="1200" baseline="0" dirty="0" err="1" smtClean="0">
                <a:solidFill>
                  <a:schemeClr val="tx1"/>
                </a:solidFill>
                <a:latin typeface="+mn-lt"/>
                <a:ea typeface="+mn-ea"/>
                <a:cs typeface="+mn-cs"/>
              </a:rPr>
              <a:t>crossplot</a:t>
            </a:r>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As the greensand is known to be located between the </a:t>
            </a:r>
            <a:r>
              <a:rPr lang="en-US" sz="1200" kern="1200" baseline="0" dirty="0" err="1" smtClean="0">
                <a:solidFill>
                  <a:schemeClr val="tx1"/>
                </a:solidFill>
                <a:latin typeface="+mn-lt"/>
                <a:ea typeface="+mn-ea"/>
                <a:cs typeface="+mn-cs"/>
              </a:rPr>
              <a:t>Ekofisk</a:t>
            </a:r>
            <a:r>
              <a:rPr lang="en-US" sz="1200" kern="1200" baseline="0" dirty="0" smtClean="0">
                <a:solidFill>
                  <a:schemeClr val="tx1"/>
                </a:solidFill>
                <a:latin typeface="+mn-lt"/>
                <a:ea typeface="+mn-ea"/>
                <a:cs typeface="+mn-cs"/>
              </a:rPr>
              <a:t> and Balder formation, an abnormal trend of the A and B </a:t>
            </a:r>
            <a:r>
              <a:rPr lang="en-US" sz="1200" kern="1200" baseline="0" dirty="0" err="1" smtClean="0">
                <a:solidFill>
                  <a:schemeClr val="tx1"/>
                </a:solidFill>
                <a:latin typeface="+mn-lt"/>
                <a:ea typeface="+mn-ea"/>
                <a:cs typeface="+mn-cs"/>
              </a:rPr>
              <a:t>coeffficients</a:t>
            </a:r>
            <a:r>
              <a:rPr lang="en-US" sz="1200" kern="1200" baseline="0" dirty="0" smtClean="0">
                <a:solidFill>
                  <a:schemeClr val="tx1"/>
                </a:solidFill>
                <a:latin typeface="+mn-lt"/>
                <a:ea typeface="+mn-ea"/>
                <a:cs typeface="+mn-cs"/>
              </a:rPr>
              <a:t> are only searched for between these two layers.</a:t>
            </a:r>
            <a:endParaRPr lang="en-US" sz="1200"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35BFA050-D7DD-45A1-9E6C-798B7DFFF04B}" type="slidenum">
              <a:rPr lang="da-DK" smtClean="0"/>
              <a:pPr/>
              <a:t>16</a:t>
            </a:fld>
            <a:endParaRPr lang="da-DK"/>
          </a:p>
        </p:txBody>
      </p:sp>
    </p:spTree>
    <p:extLst>
      <p:ext uri="{BB962C8B-B14F-4D97-AF65-F5344CB8AC3E}">
        <p14:creationId xmlns:p14="http://schemas.microsoft.com/office/powerpoint/2010/main" val="42827545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267325" y="498475"/>
            <a:ext cx="1543050" cy="1069975"/>
          </a:xfrm>
        </p:spPr>
      </p:sp>
      <p:sp>
        <p:nvSpPr>
          <p:cNvPr id="3" name="Notes Placeholder 2"/>
          <p:cNvSpPr>
            <a:spLocks noGrp="1"/>
          </p:cNvSpPr>
          <p:nvPr>
            <p:ph type="body" idx="1"/>
          </p:nvPr>
        </p:nvSpPr>
        <p:spPr/>
        <p:txBody>
          <a:bodyPr/>
          <a:lstStyle/>
          <a:p>
            <a:r>
              <a:rPr lang="en-US" dirty="0" smtClean="0"/>
              <a:t>The location</a:t>
            </a:r>
            <a:r>
              <a:rPr lang="en-US" baseline="0" dirty="0" smtClean="0"/>
              <a:t> of the </a:t>
            </a:r>
            <a:r>
              <a:rPr lang="en-US" baseline="0" dirty="0" err="1" smtClean="0"/>
              <a:t>Hermod</a:t>
            </a:r>
            <a:r>
              <a:rPr lang="en-US" baseline="0" dirty="0" smtClean="0"/>
              <a:t> greensand layer between the Balder and </a:t>
            </a:r>
            <a:r>
              <a:rPr lang="en-US" baseline="0" dirty="0" err="1" smtClean="0"/>
              <a:t>Ekofisk</a:t>
            </a:r>
            <a:r>
              <a:rPr lang="en-US" baseline="0" dirty="0" smtClean="0"/>
              <a:t> formation identified from the well logs are shown at this figure</a:t>
            </a:r>
          </a:p>
          <a:p>
            <a:r>
              <a:rPr lang="en-US" sz="1200" kern="1200" baseline="0" dirty="0" smtClean="0">
                <a:solidFill>
                  <a:schemeClr val="tx1"/>
                </a:solidFill>
                <a:latin typeface="+mn-lt"/>
                <a:ea typeface="+mn-ea"/>
                <a:cs typeface="+mn-cs"/>
              </a:rPr>
              <a:t>As the method of identifying the possible oil reservoirs is automated to inspect the seismic data throughout the area of the seismic data, these two layers are assessed.</a:t>
            </a:r>
          </a:p>
          <a:p>
            <a:r>
              <a:rPr lang="en-US" sz="1200" kern="1200" baseline="0" dirty="0" smtClean="0">
                <a:solidFill>
                  <a:schemeClr val="tx1"/>
                </a:solidFill>
                <a:latin typeface="+mn-lt"/>
                <a:ea typeface="+mn-ea"/>
                <a:cs typeface="+mn-cs"/>
              </a:rPr>
              <a:t>This is performed by inspecting seismic profiles and by a 2-dimensional interpolation.</a:t>
            </a:r>
          </a:p>
          <a:p>
            <a:endParaRPr lang="en-US" sz="120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35BFA050-D7DD-45A1-9E6C-798B7DFFF04B}" type="slidenum">
              <a:rPr lang="da-DK" smtClean="0"/>
              <a:pPr/>
              <a:t>17</a:t>
            </a:fld>
            <a:endParaRPr lang="da-DK"/>
          </a:p>
        </p:txBody>
      </p:sp>
    </p:spTree>
    <p:extLst>
      <p:ext uri="{BB962C8B-B14F-4D97-AF65-F5344CB8AC3E}">
        <p14:creationId xmlns:p14="http://schemas.microsoft.com/office/powerpoint/2010/main" val="16201067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267325" y="498475"/>
            <a:ext cx="1543050" cy="1069975"/>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Initially the candidates of expressing a possible seismic anomaly are identified by a definition on the A,B location in the </a:t>
            </a:r>
            <a:r>
              <a:rPr lang="en-US" baseline="0" dirty="0" err="1" smtClean="0"/>
              <a:t>crossplot</a:t>
            </a:r>
            <a:r>
              <a:rPr lang="en-US" baseline="0" dirty="0" smtClean="0"/>
              <a:t> as shown by this next slide</a:t>
            </a:r>
            <a:endParaRPr lang="en-US" baseline="0" dirty="0" smtClean="0"/>
          </a:p>
        </p:txBody>
      </p:sp>
      <p:sp>
        <p:nvSpPr>
          <p:cNvPr id="4" name="Slide Number Placeholder 3"/>
          <p:cNvSpPr>
            <a:spLocks noGrp="1"/>
          </p:cNvSpPr>
          <p:nvPr>
            <p:ph type="sldNum" sz="quarter" idx="10"/>
          </p:nvPr>
        </p:nvSpPr>
        <p:spPr/>
        <p:txBody>
          <a:bodyPr/>
          <a:lstStyle/>
          <a:p>
            <a:fld id="{35BFA050-D7DD-45A1-9E6C-798B7DFFF04B}" type="slidenum">
              <a:rPr lang="da-DK" smtClean="0"/>
              <a:pPr/>
              <a:t>18</a:t>
            </a:fld>
            <a:endParaRPr lang="da-DK"/>
          </a:p>
        </p:txBody>
      </p:sp>
    </p:spTree>
    <p:extLst>
      <p:ext uri="{BB962C8B-B14F-4D97-AF65-F5344CB8AC3E}">
        <p14:creationId xmlns:p14="http://schemas.microsoft.com/office/powerpoint/2010/main" val="2482812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267325" y="498475"/>
            <a:ext cx="1543050" cy="1069975"/>
          </a:xfrm>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The locations where the A,B</a:t>
            </a:r>
            <a:r>
              <a:rPr lang="en-US" sz="1200" kern="1200" baseline="0" dirty="0" smtClean="0">
                <a:solidFill>
                  <a:schemeClr val="tx1"/>
                </a:solidFill>
                <a:latin typeface="+mn-lt"/>
                <a:ea typeface="+mn-ea"/>
                <a:cs typeface="+mn-cs"/>
              </a:rPr>
              <a:t> coefficients are located in the lower left corner is shown by the following slide by the black dots on the top-subplot</a:t>
            </a:r>
            <a:endParaRPr lang="en-US" sz="120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35BFA050-D7DD-45A1-9E6C-798B7DFFF04B}" type="slidenum">
              <a:rPr lang="da-DK" smtClean="0"/>
              <a:pPr/>
              <a:t>19</a:t>
            </a:fld>
            <a:endParaRPr lang="da-DK"/>
          </a:p>
        </p:txBody>
      </p:sp>
    </p:spTree>
    <p:extLst>
      <p:ext uri="{BB962C8B-B14F-4D97-AF65-F5344CB8AC3E}">
        <p14:creationId xmlns:p14="http://schemas.microsoft.com/office/powerpoint/2010/main" val="42827545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267325" y="498475"/>
            <a:ext cx="1543050" cy="1069975"/>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35BFA050-D7DD-45A1-9E6C-798B7DFFF04B}" type="slidenum">
              <a:rPr lang="da-DK" smtClean="0"/>
              <a:pPr/>
              <a:t>2</a:t>
            </a:fld>
            <a:endParaRPr lang="da-DK"/>
          </a:p>
        </p:txBody>
      </p:sp>
    </p:spTree>
    <p:extLst>
      <p:ext uri="{BB962C8B-B14F-4D97-AF65-F5344CB8AC3E}">
        <p14:creationId xmlns:p14="http://schemas.microsoft.com/office/powerpoint/2010/main" val="7910223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267325" y="498475"/>
            <a:ext cx="1543050" cy="1069975"/>
          </a:xfrm>
        </p:spPr>
      </p:sp>
      <p:sp>
        <p:nvSpPr>
          <p:cNvPr id="3" name="Notes Placeholder 2"/>
          <p:cNvSpPr>
            <a:spLocks noGrp="1"/>
          </p:cNvSpPr>
          <p:nvPr>
            <p:ph type="body" idx="1"/>
          </p:nvPr>
        </p:nvSpPr>
        <p:spPr/>
        <p:txBody>
          <a:bodyPr/>
          <a:lstStyle/>
          <a:p>
            <a:r>
              <a:rPr lang="en-US" baseline="0" dirty="0" smtClean="0"/>
              <a:t>The numerical values of the coefficients are shown in the lower subplots. </a:t>
            </a:r>
            <a:r>
              <a:rPr lang="en-US" baseline="0" dirty="0" smtClean="0"/>
              <a:t>The </a:t>
            </a:r>
            <a:r>
              <a:rPr lang="en-US" baseline="0" dirty="0" smtClean="0"/>
              <a:t>coefficients at the location of the Nini-1a well are seen to be those most negative. This is related to he abnormality of the possible seismic anomalies. A measure of the abnormality is the distance to the fluid line shown at the next slide</a:t>
            </a:r>
          </a:p>
        </p:txBody>
      </p:sp>
      <p:sp>
        <p:nvSpPr>
          <p:cNvPr id="4" name="Slide Number Placeholder 3"/>
          <p:cNvSpPr>
            <a:spLocks noGrp="1"/>
          </p:cNvSpPr>
          <p:nvPr>
            <p:ph type="sldNum" sz="quarter" idx="10"/>
          </p:nvPr>
        </p:nvSpPr>
        <p:spPr/>
        <p:txBody>
          <a:bodyPr/>
          <a:lstStyle/>
          <a:p>
            <a:fld id="{35BFA050-D7DD-45A1-9E6C-798B7DFFF04B}" type="slidenum">
              <a:rPr lang="da-DK" smtClean="0"/>
              <a:pPr/>
              <a:t>20</a:t>
            </a:fld>
            <a:endParaRPr lang="da-DK"/>
          </a:p>
        </p:txBody>
      </p:sp>
    </p:spTree>
    <p:extLst>
      <p:ext uri="{BB962C8B-B14F-4D97-AF65-F5344CB8AC3E}">
        <p14:creationId xmlns:p14="http://schemas.microsoft.com/office/powerpoint/2010/main" val="49679242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267325" y="498475"/>
            <a:ext cx="1543050" cy="1069975"/>
          </a:xfrm>
        </p:spPr>
      </p:sp>
      <p:sp>
        <p:nvSpPr>
          <p:cNvPr id="3" name="Notes Placeholder 2"/>
          <p:cNvSpPr>
            <a:spLocks noGrp="1"/>
          </p:cNvSpPr>
          <p:nvPr>
            <p:ph type="body" idx="1"/>
          </p:nvPr>
        </p:nvSpPr>
        <p:spPr/>
        <p:txBody>
          <a:bodyPr/>
          <a:lstStyle/>
          <a:p>
            <a:r>
              <a:rPr lang="en-US" dirty="0" smtClean="0"/>
              <a:t>Again the known oil reservoir</a:t>
            </a:r>
            <a:r>
              <a:rPr lang="en-US" baseline="0" dirty="0" smtClean="0"/>
              <a:t> of the Nini-1a location is seen by the largest distance to the fluid line</a:t>
            </a:r>
            <a:r>
              <a:rPr lang="en-US" baseline="0" dirty="0" smtClean="0"/>
              <a:t>.</a:t>
            </a:r>
            <a:endParaRPr lang="en-US" baseline="0" dirty="0" smtClean="0"/>
          </a:p>
          <a:p>
            <a:r>
              <a:rPr lang="en-US" baseline="0" dirty="0" smtClean="0"/>
              <a:t>Visualizing possible oil reservoirs throughout the area of seismic data is performed by calculating the A and B coefficients of several seismic profiles between the </a:t>
            </a:r>
            <a:r>
              <a:rPr lang="en-US" baseline="0" dirty="0" err="1" smtClean="0"/>
              <a:t>Ekofisk</a:t>
            </a:r>
            <a:r>
              <a:rPr lang="en-US" baseline="0" dirty="0" smtClean="0"/>
              <a:t> and Balder formation and calculating the distance to the fluid line. The possible oil reservoirs are then seen by depicting each possible seismic anomaly by its distance to the fluid line as fully transparent </a:t>
            </a:r>
            <a:r>
              <a:rPr lang="en-US" baseline="0" dirty="0" smtClean="0"/>
              <a:t>dots in a 3D scatterplot. </a:t>
            </a:r>
            <a:endParaRPr lang="en-US" dirty="0"/>
          </a:p>
        </p:txBody>
      </p:sp>
      <p:sp>
        <p:nvSpPr>
          <p:cNvPr id="4" name="Slide Number Placeholder 3"/>
          <p:cNvSpPr>
            <a:spLocks noGrp="1"/>
          </p:cNvSpPr>
          <p:nvPr>
            <p:ph type="sldNum" sz="quarter" idx="10"/>
          </p:nvPr>
        </p:nvSpPr>
        <p:spPr/>
        <p:txBody>
          <a:bodyPr/>
          <a:lstStyle/>
          <a:p>
            <a:fld id="{35BFA050-D7DD-45A1-9E6C-798B7DFFF04B}" type="slidenum">
              <a:rPr lang="da-DK" smtClean="0"/>
              <a:pPr/>
              <a:t>21</a:t>
            </a:fld>
            <a:endParaRPr lang="da-DK"/>
          </a:p>
        </p:txBody>
      </p:sp>
    </p:spTree>
    <p:extLst>
      <p:ext uri="{BB962C8B-B14F-4D97-AF65-F5344CB8AC3E}">
        <p14:creationId xmlns:p14="http://schemas.microsoft.com/office/powerpoint/2010/main" val="12282767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requires</a:t>
            </a:r>
            <a:r>
              <a:rPr lang="en-US" baseline="0" dirty="0" smtClean="0"/>
              <a:t> the </a:t>
            </a:r>
            <a:r>
              <a:rPr lang="en-US" baseline="0" dirty="0" err="1" smtClean="0"/>
              <a:t>Ekofisk</a:t>
            </a:r>
            <a:r>
              <a:rPr lang="en-US" baseline="0" dirty="0" smtClean="0"/>
              <a:t> and Balder formation to be assessed throughout the area of seismic data as shown in </a:t>
            </a:r>
            <a:r>
              <a:rPr lang="en-US" baseline="0" dirty="0" smtClean="0"/>
              <a:t>a 3D </a:t>
            </a:r>
            <a:r>
              <a:rPr lang="en-US" baseline="0" dirty="0" smtClean="0"/>
              <a:t>view:</a:t>
            </a:r>
          </a:p>
          <a:p>
            <a:r>
              <a:rPr lang="en-US" baseline="0" dirty="0" smtClean="0"/>
              <a:t>The 3D scatterplot of possible seismic anomalies are shown by the next slide</a:t>
            </a:r>
            <a:endParaRPr lang="en-US" dirty="0"/>
          </a:p>
        </p:txBody>
      </p:sp>
      <p:sp>
        <p:nvSpPr>
          <p:cNvPr id="4" name="Slide Number Placeholder 3"/>
          <p:cNvSpPr>
            <a:spLocks noGrp="1"/>
          </p:cNvSpPr>
          <p:nvPr>
            <p:ph type="sldNum" sz="quarter" idx="10"/>
          </p:nvPr>
        </p:nvSpPr>
        <p:spPr/>
        <p:txBody>
          <a:bodyPr/>
          <a:lstStyle/>
          <a:p>
            <a:fld id="{35BFA050-D7DD-45A1-9E6C-798B7DFFF04B}" type="slidenum">
              <a:rPr lang="da-DK" smtClean="0"/>
              <a:pPr/>
              <a:t>22</a:t>
            </a:fld>
            <a:endParaRPr lang="da-DK"/>
          </a:p>
        </p:txBody>
      </p:sp>
    </p:spTree>
    <p:extLst>
      <p:ext uri="{BB962C8B-B14F-4D97-AF65-F5344CB8AC3E}">
        <p14:creationId xmlns:p14="http://schemas.microsoft.com/office/powerpoint/2010/main" val="14687236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267325" y="498475"/>
            <a:ext cx="1543050" cy="1069975"/>
          </a:xfrm>
        </p:spPr>
      </p:sp>
      <p:sp>
        <p:nvSpPr>
          <p:cNvPr id="3" name="Notes Placeholder 2"/>
          <p:cNvSpPr>
            <a:spLocks noGrp="1"/>
          </p:cNvSpPr>
          <p:nvPr>
            <p:ph type="body" idx="1"/>
          </p:nvPr>
        </p:nvSpPr>
        <p:spPr/>
        <p:txBody>
          <a:bodyPr/>
          <a:lstStyle/>
          <a:p>
            <a:r>
              <a:rPr lang="en-US" sz="1200" kern="1200" baseline="0" dirty="0" smtClean="0">
                <a:solidFill>
                  <a:schemeClr val="tx1"/>
                </a:solidFill>
                <a:latin typeface="+mn-lt"/>
                <a:ea typeface="+mn-ea"/>
                <a:cs typeface="+mn-cs"/>
              </a:rPr>
              <a:t>This scatterplot method is not depicting the possible oil reservoirs that well but the oil reservoirs of the Nini-1a and Nini-4 wells are identified. </a:t>
            </a:r>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An </a:t>
            </a:r>
            <a:r>
              <a:rPr lang="en-US" sz="1200" kern="1200" baseline="0" dirty="0" smtClean="0">
                <a:solidFill>
                  <a:schemeClr val="tx1"/>
                </a:solidFill>
                <a:latin typeface="+mn-lt"/>
                <a:ea typeface="+mn-ea"/>
                <a:cs typeface="+mn-cs"/>
              </a:rPr>
              <a:t>alternative way to </a:t>
            </a:r>
            <a:r>
              <a:rPr lang="en-US" sz="1200" kern="1200" baseline="0" dirty="0" smtClean="0">
                <a:solidFill>
                  <a:schemeClr val="tx1"/>
                </a:solidFill>
                <a:latin typeface="+mn-lt"/>
                <a:ea typeface="+mn-ea"/>
                <a:cs typeface="+mn-cs"/>
              </a:rPr>
              <a:t>visualize </a:t>
            </a:r>
            <a:r>
              <a:rPr lang="en-US" sz="1200" kern="1200" baseline="0" dirty="0" smtClean="0">
                <a:solidFill>
                  <a:schemeClr val="tx1"/>
                </a:solidFill>
                <a:latin typeface="+mn-lt"/>
                <a:ea typeface="+mn-ea"/>
                <a:cs typeface="+mn-cs"/>
              </a:rPr>
              <a:t>the </a:t>
            </a:r>
            <a:r>
              <a:rPr lang="en-US" sz="1200" kern="1200" baseline="0" dirty="0" smtClean="0">
                <a:solidFill>
                  <a:schemeClr val="tx1"/>
                </a:solidFill>
                <a:latin typeface="+mn-lt"/>
                <a:ea typeface="+mn-ea"/>
                <a:cs typeface="+mn-cs"/>
              </a:rPr>
              <a:t>locations </a:t>
            </a:r>
            <a:r>
              <a:rPr lang="en-US" sz="1200" kern="1200" baseline="0" dirty="0" smtClean="0">
                <a:solidFill>
                  <a:schemeClr val="tx1"/>
                </a:solidFill>
                <a:latin typeface="+mn-lt"/>
                <a:ea typeface="+mn-ea"/>
                <a:cs typeface="+mn-cs"/>
              </a:rPr>
              <a:t>of most abnormal identified possible seismic anomalies </a:t>
            </a:r>
            <a:r>
              <a:rPr lang="en-US" sz="1200" kern="1200" baseline="0" dirty="0" smtClean="0">
                <a:solidFill>
                  <a:schemeClr val="tx1"/>
                </a:solidFill>
                <a:latin typeface="+mn-lt"/>
                <a:ea typeface="+mn-ea"/>
                <a:cs typeface="+mn-cs"/>
              </a:rPr>
              <a:t>is by </a:t>
            </a:r>
            <a:r>
              <a:rPr lang="en-US" sz="1200" kern="1200" baseline="0" dirty="0" smtClean="0">
                <a:solidFill>
                  <a:schemeClr val="tx1"/>
                </a:solidFill>
                <a:latin typeface="+mn-lt"/>
                <a:ea typeface="+mn-ea"/>
                <a:cs typeface="+mn-cs"/>
              </a:rPr>
              <a:t>a density plot of only those possible anomalies which have a distance to the fluid line above a certain </a:t>
            </a:r>
            <a:r>
              <a:rPr lang="en-US" sz="1200" kern="1200" baseline="0" dirty="0" smtClean="0">
                <a:solidFill>
                  <a:schemeClr val="tx1"/>
                </a:solidFill>
                <a:latin typeface="+mn-lt"/>
                <a:ea typeface="+mn-ea"/>
                <a:cs typeface="+mn-cs"/>
              </a:rPr>
              <a:t>value (similar to that found from the oil saturated greensand around the Nini-1a and Nini-4 well location).</a:t>
            </a:r>
            <a:endParaRPr lang="en-US" sz="1200"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35BFA050-D7DD-45A1-9E6C-798B7DFFF04B}" type="slidenum">
              <a:rPr lang="da-DK" smtClean="0"/>
              <a:pPr/>
              <a:t>23</a:t>
            </a:fld>
            <a:endParaRPr lang="da-DK"/>
          </a:p>
        </p:txBody>
      </p:sp>
    </p:spTree>
    <p:extLst>
      <p:ext uri="{BB962C8B-B14F-4D97-AF65-F5344CB8AC3E}">
        <p14:creationId xmlns:p14="http://schemas.microsoft.com/office/powerpoint/2010/main" val="159465650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267325" y="498475"/>
            <a:ext cx="1543050" cy="1069975"/>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latin typeface="+mn-lt"/>
                <a:ea typeface="+mn-ea"/>
                <a:cs typeface="+mn-cs"/>
              </a:rPr>
              <a:t>Again the oil reservoir around the Nini-1a / Nini-4 well location is identified and also the other possible oil reservoirs seen before. At the SPE meeting in </a:t>
            </a:r>
            <a:r>
              <a:rPr lang="en-US" sz="1200" kern="1200" baseline="0" dirty="0" err="1" smtClean="0">
                <a:solidFill>
                  <a:schemeClr val="tx1"/>
                </a:solidFill>
                <a:latin typeface="+mn-lt"/>
                <a:ea typeface="+mn-ea"/>
                <a:cs typeface="+mn-cs"/>
              </a:rPr>
              <a:t>februar</a:t>
            </a:r>
            <a:r>
              <a:rPr lang="en-US" sz="1200" kern="1200" baseline="0" dirty="0" smtClean="0">
                <a:solidFill>
                  <a:schemeClr val="tx1"/>
                </a:solidFill>
                <a:latin typeface="+mn-lt"/>
                <a:ea typeface="+mn-ea"/>
                <a:cs typeface="+mn-cs"/>
              </a:rPr>
              <a:t> where I presented these results, this location was recognized as a known field which have been drilled. </a:t>
            </a:r>
            <a:r>
              <a:rPr lang="en-US" sz="1200" kern="1200" baseline="0" dirty="0" smtClean="0">
                <a:solidFill>
                  <a:schemeClr val="tx1"/>
                </a:solidFill>
                <a:latin typeface="+mn-lt"/>
                <a:ea typeface="+mn-ea"/>
                <a:cs typeface="+mn-cs"/>
              </a:rPr>
              <a:t>Inspecting the amplitude variation with offset at a seismic profile of this location, a very nice direct hydrocarbon indicator is observed.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latin typeface="+mn-lt"/>
                <a:ea typeface="+mn-ea"/>
                <a:cs typeface="+mn-cs"/>
              </a:rPr>
              <a:t>Also </a:t>
            </a:r>
            <a:r>
              <a:rPr lang="en-US" sz="1200" kern="1200" baseline="0" dirty="0" smtClean="0">
                <a:solidFill>
                  <a:schemeClr val="tx1"/>
                </a:solidFill>
                <a:latin typeface="+mn-lt"/>
                <a:ea typeface="+mn-ea"/>
                <a:cs typeface="+mn-cs"/>
              </a:rPr>
              <a:t>a third possible oil reservoir </a:t>
            </a:r>
            <a:r>
              <a:rPr lang="en-US" sz="1200" kern="1200" baseline="0" dirty="0" err="1" smtClean="0">
                <a:solidFill>
                  <a:schemeClr val="tx1"/>
                </a:solidFill>
                <a:latin typeface="+mn-lt"/>
                <a:ea typeface="+mn-ea"/>
                <a:cs typeface="+mn-cs"/>
              </a:rPr>
              <a:t>isidentified</a:t>
            </a:r>
            <a:r>
              <a:rPr lang="en-US" sz="1200" kern="1200" baseline="0" dirty="0" smtClean="0">
                <a:solidFill>
                  <a:schemeClr val="tx1"/>
                </a:solidFill>
                <a:latin typeface="+mn-lt"/>
                <a:ea typeface="+mn-ea"/>
                <a:cs typeface="+mn-cs"/>
              </a:rPr>
              <a:t> </a:t>
            </a:r>
            <a:r>
              <a:rPr lang="en-US" sz="1200" kern="1200" baseline="0" dirty="0" smtClean="0">
                <a:solidFill>
                  <a:schemeClr val="tx1"/>
                </a:solidFill>
                <a:latin typeface="+mn-lt"/>
                <a:ea typeface="+mn-ea"/>
                <a:cs typeface="+mn-cs"/>
              </a:rPr>
              <a:t>by this method but as it is located at the edge of the seismic data its </a:t>
            </a:r>
            <a:r>
              <a:rPr lang="en-US" sz="1200" kern="1200" baseline="0" dirty="0" smtClean="0">
                <a:solidFill>
                  <a:schemeClr val="tx1"/>
                </a:solidFill>
                <a:latin typeface="+mn-lt"/>
                <a:ea typeface="+mn-ea"/>
                <a:cs typeface="+mn-cs"/>
              </a:rPr>
              <a:t>lateral </a:t>
            </a:r>
            <a:r>
              <a:rPr lang="en-US" sz="1200" kern="1200" baseline="0" dirty="0" smtClean="0">
                <a:solidFill>
                  <a:schemeClr val="tx1"/>
                </a:solidFill>
                <a:latin typeface="+mn-lt"/>
                <a:ea typeface="+mn-ea"/>
                <a:cs typeface="+mn-cs"/>
              </a:rPr>
              <a:t>extent is not assessed. </a:t>
            </a:r>
          </a:p>
          <a:p>
            <a:endParaRPr lang="en-US" sz="120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35BFA050-D7DD-45A1-9E6C-798B7DFFF04B}" type="slidenum">
              <a:rPr lang="da-DK" smtClean="0"/>
              <a:pPr/>
              <a:t>24</a:t>
            </a:fld>
            <a:endParaRPr lang="da-DK"/>
          </a:p>
        </p:txBody>
      </p:sp>
    </p:spTree>
    <p:extLst>
      <p:ext uri="{BB962C8B-B14F-4D97-AF65-F5344CB8AC3E}">
        <p14:creationId xmlns:p14="http://schemas.microsoft.com/office/powerpoint/2010/main" val="43852364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Again the top reflector</a:t>
            </a:r>
            <a:r>
              <a:rPr lang="en-US" baseline="0" dirty="0" smtClean="0"/>
              <a:t> and bottom reflectors are seen by the same characteristics as that assessed </a:t>
            </a:r>
            <a:r>
              <a:rPr lang="en-US" baseline="0" dirty="0" smtClean="0"/>
              <a:t>from </a:t>
            </a:r>
            <a:r>
              <a:rPr lang="en-US" baseline="0" dirty="0" smtClean="0"/>
              <a:t>the oil saturated greensand.</a:t>
            </a:r>
            <a:endParaRPr lang="en-US" dirty="0"/>
          </a:p>
        </p:txBody>
      </p:sp>
      <p:sp>
        <p:nvSpPr>
          <p:cNvPr id="4" name="Slide Number Placeholder 3"/>
          <p:cNvSpPr>
            <a:spLocks noGrp="1"/>
          </p:cNvSpPr>
          <p:nvPr>
            <p:ph type="sldNum" sz="quarter" idx="10"/>
          </p:nvPr>
        </p:nvSpPr>
        <p:spPr/>
        <p:txBody>
          <a:bodyPr/>
          <a:lstStyle/>
          <a:p>
            <a:fld id="{35BFA050-D7DD-45A1-9E6C-798B7DFFF04B}" type="slidenum">
              <a:rPr lang="da-DK" smtClean="0"/>
              <a:pPr/>
              <a:t>25</a:t>
            </a:fld>
            <a:endParaRPr lang="da-DK"/>
          </a:p>
        </p:txBody>
      </p:sp>
    </p:spTree>
    <p:extLst>
      <p:ext uri="{BB962C8B-B14F-4D97-AF65-F5344CB8AC3E}">
        <p14:creationId xmlns:p14="http://schemas.microsoft.com/office/powerpoint/2010/main" val="36077404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267325" y="498475"/>
            <a:ext cx="1543050" cy="10699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5BFA050-D7DD-45A1-9E6C-798B7DFFF04B}" type="slidenum">
              <a:rPr lang="da-DK" smtClean="0"/>
              <a:pPr/>
              <a:t>26</a:t>
            </a:fld>
            <a:endParaRPr lang="da-DK"/>
          </a:p>
        </p:txBody>
      </p:sp>
    </p:spTree>
    <p:extLst>
      <p:ext uri="{BB962C8B-B14F-4D97-AF65-F5344CB8AC3E}">
        <p14:creationId xmlns:p14="http://schemas.microsoft.com/office/powerpoint/2010/main" val="307861446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basic principle</a:t>
            </a:r>
            <a:r>
              <a:rPr lang="en-US" baseline="0" dirty="0" smtClean="0"/>
              <a:t> of seismic inversion is to predict the properties of the subsurface from the seismic response observed. </a:t>
            </a:r>
          </a:p>
          <a:p>
            <a:r>
              <a:rPr lang="en-US" baseline="0" dirty="0" smtClean="0"/>
              <a:t>The inversion performed is an AVO waveform inversion by constructing synthetic traces, simulating the seismic data.</a:t>
            </a:r>
          </a:p>
          <a:p>
            <a:r>
              <a:rPr lang="en-US" baseline="0" dirty="0" smtClean="0"/>
              <a:t>The inversion method is </a:t>
            </a:r>
            <a:r>
              <a:rPr lang="en-US" baseline="0" dirty="0" smtClean="0"/>
              <a:t>the </a:t>
            </a:r>
            <a:r>
              <a:rPr lang="en-US" baseline="0" dirty="0" smtClean="0"/>
              <a:t>metropolis algorithm.</a:t>
            </a:r>
          </a:p>
          <a:p>
            <a:r>
              <a:rPr lang="en-US" baseline="0" dirty="0" smtClean="0"/>
              <a:t>The model properties are by this stochastic inversion method </a:t>
            </a:r>
            <a:r>
              <a:rPr lang="en-US" baseline="0" dirty="0" smtClean="0"/>
              <a:t>are described </a:t>
            </a:r>
            <a:r>
              <a:rPr lang="en-US" baseline="0" dirty="0" smtClean="0"/>
              <a:t>as probability distributions.</a:t>
            </a:r>
          </a:p>
        </p:txBody>
      </p:sp>
      <p:sp>
        <p:nvSpPr>
          <p:cNvPr id="4" name="Slide Number Placeholder 3"/>
          <p:cNvSpPr>
            <a:spLocks noGrp="1"/>
          </p:cNvSpPr>
          <p:nvPr>
            <p:ph type="sldNum" sz="quarter" idx="10"/>
          </p:nvPr>
        </p:nvSpPr>
        <p:spPr/>
        <p:txBody>
          <a:bodyPr/>
          <a:lstStyle/>
          <a:p>
            <a:fld id="{35BFA050-D7DD-45A1-9E6C-798B7DFFF04B}" type="slidenum">
              <a:rPr lang="da-DK" smtClean="0"/>
              <a:pPr/>
              <a:t>27</a:t>
            </a:fld>
            <a:endParaRPr lang="da-DK"/>
          </a:p>
        </p:txBody>
      </p:sp>
    </p:spTree>
    <p:extLst>
      <p:ext uri="{BB962C8B-B14F-4D97-AF65-F5344CB8AC3E}">
        <p14:creationId xmlns:p14="http://schemas.microsoft.com/office/powerpoint/2010/main" val="151519888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basic</a:t>
            </a:r>
            <a:r>
              <a:rPr lang="en-US" baseline="0" dirty="0" smtClean="0"/>
              <a:t> principle of inverting the model properties is by </a:t>
            </a:r>
            <a:r>
              <a:rPr lang="en-US" baseline="0" dirty="0" smtClean="0"/>
              <a:t>the iterative </a:t>
            </a:r>
            <a:r>
              <a:rPr lang="en-US" baseline="0" dirty="0" smtClean="0"/>
              <a:t>process of proposing models, forward calculating the forward response, </a:t>
            </a:r>
            <a:r>
              <a:rPr lang="en-US" baseline="0" dirty="0" smtClean="0"/>
              <a:t>evaluating </a:t>
            </a:r>
            <a:r>
              <a:rPr lang="en-US" baseline="0" dirty="0" smtClean="0"/>
              <a:t>the misfit to the seismic data and based on this accepting or rejecting the proposed model </a:t>
            </a:r>
            <a:r>
              <a:rPr lang="en-US" baseline="0" dirty="0" smtClean="0"/>
              <a:t>as a sample of </a:t>
            </a:r>
            <a:r>
              <a:rPr lang="en-US" baseline="0" dirty="0" smtClean="0"/>
              <a:t>a realization of the posterior distribution.</a:t>
            </a:r>
          </a:p>
        </p:txBody>
      </p:sp>
      <p:sp>
        <p:nvSpPr>
          <p:cNvPr id="4" name="Slide Number Placeholder 3"/>
          <p:cNvSpPr>
            <a:spLocks noGrp="1"/>
          </p:cNvSpPr>
          <p:nvPr>
            <p:ph type="sldNum" sz="quarter" idx="10"/>
          </p:nvPr>
        </p:nvSpPr>
        <p:spPr/>
        <p:txBody>
          <a:bodyPr/>
          <a:lstStyle/>
          <a:p>
            <a:fld id="{35BFA050-D7DD-45A1-9E6C-798B7DFFF04B}" type="slidenum">
              <a:rPr lang="da-DK" smtClean="0"/>
              <a:pPr/>
              <a:t>28</a:t>
            </a:fld>
            <a:endParaRPr lang="da-DK"/>
          </a:p>
        </p:txBody>
      </p:sp>
    </p:spTree>
    <p:extLst>
      <p:ext uri="{BB962C8B-B14F-4D97-AF65-F5344CB8AC3E}">
        <p14:creationId xmlns:p14="http://schemas.microsoft.com/office/powerpoint/2010/main" val="237790249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seismic data is simulated as a three-layer</a:t>
            </a:r>
            <a:r>
              <a:rPr lang="en-US" baseline="0" dirty="0" smtClean="0"/>
              <a:t> model</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The objective of the forward model is to relate the model properties to the synthetic traces</a:t>
            </a:r>
            <a:endParaRPr lang="en-US" dirty="0" smtClean="0"/>
          </a:p>
          <a:p>
            <a:r>
              <a:rPr lang="en-US" dirty="0" smtClean="0"/>
              <a:t>The objectiv</a:t>
            </a:r>
            <a:r>
              <a:rPr lang="en-US" baseline="0" dirty="0" smtClean="0"/>
              <a:t>e of the rock physics model is to transform a model of physical properties of greensand, by for example the porosity, to elastic properties in terms of p-wave, s-wave velocity and density</a:t>
            </a:r>
            <a:endParaRPr lang="en-US" dirty="0" smtClean="0"/>
          </a:p>
          <a:p>
            <a:r>
              <a:rPr lang="en-US" dirty="0" smtClean="0"/>
              <a:t>As the</a:t>
            </a:r>
            <a:r>
              <a:rPr lang="en-US" baseline="0" dirty="0" smtClean="0"/>
              <a:t> inversion method allows a non-linear forward model, the reflectivity is calculated by the exact solution of the </a:t>
            </a:r>
            <a:r>
              <a:rPr lang="en-US" baseline="0" dirty="0" err="1" smtClean="0"/>
              <a:t>zoeppritz</a:t>
            </a:r>
            <a:endParaRPr lang="en-US" baseline="0"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35BFA050-D7DD-45A1-9E6C-798B7DFFF04B}" type="slidenum">
              <a:rPr lang="da-DK" smtClean="0"/>
              <a:pPr/>
              <a:t>29</a:t>
            </a:fld>
            <a:endParaRPr lang="da-DK"/>
          </a:p>
        </p:txBody>
      </p:sp>
    </p:spTree>
    <p:extLst>
      <p:ext uri="{BB962C8B-B14F-4D97-AF65-F5344CB8AC3E}">
        <p14:creationId xmlns:p14="http://schemas.microsoft.com/office/powerpoint/2010/main" val="15344546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a:xfrm>
            <a:off x="5267325" y="498475"/>
            <a:ext cx="1543050" cy="1069975"/>
          </a:xfrm>
        </p:spPr>
      </p:sp>
      <p:sp>
        <p:nvSpPr>
          <p:cNvPr id="3" name="Pladsholder til not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a-DK" dirty="0" smtClean="0"/>
              <a:t>The </a:t>
            </a:r>
            <a:r>
              <a:rPr lang="da-DK" dirty="0" err="1" smtClean="0"/>
              <a:t>field</a:t>
            </a:r>
            <a:r>
              <a:rPr lang="da-DK" dirty="0" smtClean="0"/>
              <a:t> </a:t>
            </a:r>
            <a:r>
              <a:rPr lang="da-DK" dirty="0" err="1" smtClean="0"/>
              <a:t>studied</a:t>
            </a:r>
            <a:r>
              <a:rPr lang="da-DK" dirty="0" smtClean="0"/>
              <a:t> </a:t>
            </a:r>
            <a:r>
              <a:rPr lang="da-DK" baseline="0" dirty="0" smtClean="0"/>
              <a:t>is the Nini </a:t>
            </a:r>
            <a:r>
              <a:rPr lang="da-DK" baseline="0" dirty="0" err="1" smtClean="0"/>
              <a:t>field</a:t>
            </a:r>
            <a:r>
              <a:rPr lang="da-DK" baseline="0" dirty="0" smtClean="0"/>
              <a:t> in the Danish part of the North Sea</a:t>
            </a:r>
          </a:p>
          <a:p>
            <a:pPr marL="0" marR="0" indent="0" algn="l" defTabSz="914400" rtl="0" eaLnBrk="1" fontAlgn="auto" latinLnBrk="0" hangingPunct="1">
              <a:lnSpc>
                <a:spcPct val="100000"/>
              </a:lnSpc>
              <a:spcBef>
                <a:spcPts val="0"/>
              </a:spcBef>
              <a:spcAft>
                <a:spcPts val="0"/>
              </a:spcAft>
              <a:buClrTx/>
              <a:buSzTx/>
              <a:buFontTx/>
              <a:buNone/>
              <a:tabLst/>
              <a:defRPr/>
            </a:pPr>
            <a:r>
              <a:rPr lang="da-DK" baseline="0" dirty="0" err="1" smtClean="0"/>
              <a:t>Both</a:t>
            </a:r>
            <a:r>
              <a:rPr lang="da-DK" baseline="0" dirty="0" smtClean="0"/>
              <a:t> </a:t>
            </a:r>
            <a:r>
              <a:rPr lang="da-DK" baseline="0" dirty="0" err="1" smtClean="0"/>
              <a:t>well</a:t>
            </a:r>
            <a:r>
              <a:rPr lang="da-DK" baseline="0" dirty="0" smtClean="0"/>
              <a:t> log data, </a:t>
            </a:r>
            <a:r>
              <a:rPr lang="da-DK" baseline="0" dirty="0" err="1" smtClean="0"/>
              <a:t>laboratory</a:t>
            </a:r>
            <a:r>
              <a:rPr lang="da-DK" baseline="0" dirty="0" smtClean="0"/>
              <a:t> data and </a:t>
            </a:r>
            <a:r>
              <a:rPr lang="da-DK" baseline="0" dirty="0" err="1" smtClean="0"/>
              <a:t>seismic</a:t>
            </a:r>
            <a:r>
              <a:rPr lang="da-DK" baseline="0" dirty="0" smtClean="0"/>
              <a:t> data </a:t>
            </a:r>
            <a:r>
              <a:rPr lang="da-DK" baseline="0" dirty="0" err="1" smtClean="0"/>
              <a:t>are</a:t>
            </a:r>
            <a:r>
              <a:rPr lang="da-DK" baseline="0" dirty="0" smtClean="0"/>
              <a:t> </a:t>
            </a:r>
            <a:r>
              <a:rPr lang="da-DK" baseline="0" dirty="0" err="1" smtClean="0"/>
              <a:t>available</a:t>
            </a:r>
            <a:r>
              <a:rPr lang="da-DK" baseline="0" dirty="0" smtClean="0"/>
              <a:t>.</a:t>
            </a:r>
            <a:endParaRPr lang="da-DK"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da-DK" dirty="0" smtClean="0"/>
              <a:t>The reservoir rock is greensand </a:t>
            </a:r>
            <a:r>
              <a:rPr lang="da-DK" dirty="0" err="1" smtClean="0"/>
              <a:t>which</a:t>
            </a:r>
            <a:r>
              <a:rPr lang="da-DK" dirty="0" smtClean="0"/>
              <a:t> </a:t>
            </a:r>
            <a:r>
              <a:rPr lang="da-DK" baseline="0" dirty="0" smtClean="0"/>
              <a:t>is </a:t>
            </a:r>
            <a:r>
              <a:rPr lang="da-DK" baseline="0" dirty="0" err="1" smtClean="0"/>
              <a:t>known</a:t>
            </a:r>
            <a:r>
              <a:rPr lang="da-DK" baseline="0" dirty="0" smtClean="0"/>
              <a:t> to </a:t>
            </a:r>
            <a:r>
              <a:rPr lang="da-DK" baseline="0" dirty="0" err="1" smtClean="0"/>
              <a:t>be</a:t>
            </a:r>
            <a:r>
              <a:rPr lang="da-DK" baseline="0" dirty="0" smtClean="0"/>
              <a:t> </a:t>
            </a:r>
            <a:r>
              <a:rPr lang="da-DK" baseline="0" dirty="0" err="1" smtClean="0"/>
              <a:t>located</a:t>
            </a:r>
            <a:r>
              <a:rPr lang="da-DK" baseline="0" dirty="0" smtClean="0"/>
              <a:t> in the Hermod formation and the Ty formation. </a:t>
            </a:r>
            <a:r>
              <a:rPr lang="da-DK" baseline="0" dirty="0" err="1" smtClean="0"/>
              <a:t>Only</a:t>
            </a:r>
            <a:r>
              <a:rPr lang="da-DK" baseline="0" dirty="0" smtClean="0"/>
              <a:t> greensand from the Hermod formation is </a:t>
            </a:r>
            <a:r>
              <a:rPr lang="da-DK" baseline="0" dirty="0" err="1" smtClean="0"/>
              <a:t>investigated</a:t>
            </a:r>
            <a:r>
              <a:rPr lang="da-DK" baseline="0" dirty="0" smtClean="0"/>
              <a:t> in </a:t>
            </a:r>
            <a:r>
              <a:rPr lang="da-DK" baseline="0" dirty="0" err="1" smtClean="0"/>
              <a:t>this</a:t>
            </a:r>
            <a:r>
              <a:rPr lang="da-DK" baseline="0" dirty="0" smtClean="0"/>
              <a:t> </a:t>
            </a:r>
            <a:r>
              <a:rPr lang="da-DK" baseline="0" dirty="0" err="1" smtClean="0"/>
              <a:t>study</a:t>
            </a:r>
            <a:r>
              <a:rPr lang="da-DK" baseline="0" dirty="0" smtClean="0"/>
              <a:t>.</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effectLst/>
              </a:rPr>
              <a:t>The work</a:t>
            </a:r>
            <a:r>
              <a:rPr lang="en-US" baseline="0" dirty="0" smtClean="0">
                <a:effectLst/>
              </a:rPr>
              <a:t> of this thesis is divided into three objectives</a:t>
            </a:r>
            <a:endParaRPr lang="en-US" sz="1200"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da-DK" baseline="0" dirty="0" smtClean="0"/>
          </a:p>
        </p:txBody>
      </p:sp>
      <p:sp>
        <p:nvSpPr>
          <p:cNvPr id="4" name="Pladsholder til diasnummer 3"/>
          <p:cNvSpPr>
            <a:spLocks noGrp="1"/>
          </p:cNvSpPr>
          <p:nvPr>
            <p:ph type="sldNum" sz="quarter" idx="10"/>
          </p:nvPr>
        </p:nvSpPr>
        <p:spPr/>
        <p:txBody>
          <a:bodyPr/>
          <a:lstStyle/>
          <a:p>
            <a:fld id="{35BFA050-D7DD-45A1-9E6C-798B7DFFF04B}" type="slidenum">
              <a:rPr lang="da-DK" smtClean="0"/>
              <a:pPr/>
              <a:t>3</a:t>
            </a:fld>
            <a:endParaRPr lang="da-DK"/>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rock physics model incorporated is that of Hertz-</a:t>
            </a:r>
            <a:r>
              <a:rPr lang="en-US" dirty="0" err="1" smtClean="0"/>
              <a:t>Mindlin</a:t>
            </a:r>
            <a:r>
              <a:rPr lang="en-US" dirty="0" smtClean="0"/>
              <a:t> and </a:t>
            </a:r>
            <a:r>
              <a:rPr lang="en-US" dirty="0" err="1" smtClean="0"/>
              <a:t>Gassmann</a:t>
            </a:r>
            <a:r>
              <a:rPr lang="en-US" dirty="0" smtClean="0"/>
              <a:t>. The Hertz-</a:t>
            </a:r>
            <a:r>
              <a:rPr lang="en-US" dirty="0" err="1" smtClean="0"/>
              <a:t>Mindlin</a:t>
            </a:r>
            <a:r>
              <a:rPr lang="en-US" dirty="0" smtClean="0"/>
              <a:t> is </a:t>
            </a:r>
            <a:r>
              <a:rPr lang="en-US" dirty="0" err="1" smtClean="0"/>
              <a:t>modelling</a:t>
            </a:r>
            <a:r>
              <a:rPr lang="en-US" dirty="0" smtClean="0"/>
              <a:t> greensand as proposed by </a:t>
            </a:r>
            <a:r>
              <a:rPr lang="en-US" dirty="0" err="1" smtClean="0"/>
              <a:t>Hossain</a:t>
            </a:r>
            <a:r>
              <a:rPr lang="en-US" dirty="0" smtClean="0"/>
              <a:t>. Hertz-</a:t>
            </a:r>
            <a:r>
              <a:rPr lang="en-US" dirty="0" err="1" smtClean="0"/>
              <a:t>Mindlin</a:t>
            </a:r>
            <a:r>
              <a:rPr lang="en-US" dirty="0" smtClean="0"/>
              <a:t> is</a:t>
            </a:r>
            <a:r>
              <a:rPr lang="en-US" baseline="0" dirty="0" smtClean="0"/>
              <a:t> a grain-contact model </a:t>
            </a:r>
            <a:r>
              <a:rPr lang="en-US" baseline="0" dirty="0" err="1" smtClean="0"/>
              <a:t>modelling</a:t>
            </a:r>
            <a:r>
              <a:rPr lang="en-US" baseline="0" dirty="0" smtClean="0"/>
              <a:t> the dry bulk modulus and the shear modulus by interaction of the </a:t>
            </a:r>
            <a:r>
              <a:rPr lang="en-US" baseline="0" dirty="0" err="1" smtClean="0"/>
              <a:t>glauconite</a:t>
            </a:r>
            <a:r>
              <a:rPr lang="en-US" baseline="0" dirty="0" smtClean="0"/>
              <a:t> and quartz grains.</a:t>
            </a:r>
          </a:p>
          <a:p>
            <a:r>
              <a:rPr lang="en-US" baseline="0" dirty="0" err="1" smtClean="0"/>
              <a:t>Modelling</a:t>
            </a:r>
            <a:r>
              <a:rPr lang="en-US" baseline="0" dirty="0" smtClean="0"/>
              <a:t> greensand involves estimating the </a:t>
            </a:r>
            <a:r>
              <a:rPr lang="en-US" baseline="0" dirty="0" err="1" smtClean="0"/>
              <a:t>poisson</a:t>
            </a:r>
            <a:r>
              <a:rPr lang="en-US" baseline="0" dirty="0" smtClean="0"/>
              <a:t> ratio of the greensand and the </a:t>
            </a:r>
            <a:r>
              <a:rPr lang="en-US" baseline="0" dirty="0" err="1" smtClean="0"/>
              <a:t>glauconite</a:t>
            </a:r>
            <a:r>
              <a:rPr lang="en-US" baseline="0" dirty="0" smtClean="0"/>
              <a:t> bulk and shear modulus as the </a:t>
            </a:r>
            <a:r>
              <a:rPr lang="en-US" baseline="0" dirty="0" err="1" smtClean="0"/>
              <a:t>glauconite</a:t>
            </a:r>
            <a:r>
              <a:rPr lang="en-US" baseline="0" dirty="0" smtClean="0"/>
              <a:t> grain is known to be micro-porous</a:t>
            </a:r>
          </a:p>
          <a:p>
            <a:r>
              <a:rPr lang="en-US" baseline="0" dirty="0" smtClean="0"/>
              <a:t>The saturated bulk modulus is obtained by use of the </a:t>
            </a:r>
            <a:r>
              <a:rPr lang="en-US" baseline="0" dirty="0" err="1" smtClean="0"/>
              <a:t>Gassmann</a:t>
            </a:r>
            <a:r>
              <a:rPr lang="en-US" baseline="0" dirty="0" smtClean="0"/>
              <a:t> fluid substitution which involves estimating the mineral modulus.</a:t>
            </a:r>
          </a:p>
          <a:p>
            <a:r>
              <a:rPr lang="en-US" baseline="0" dirty="0" smtClean="0"/>
              <a:t>The principle of forward </a:t>
            </a:r>
            <a:r>
              <a:rPr lang="en-US" baseline="0" dirty="0" err="1" smtClean="0"/>
              <a:t>modelling</a:t>
            </a:r>
            <a:r>
              <a:rPr lang="en-US" baseline="0" dirty="0" smtClean="0"/>
              <a:t> the synthetic traces through the rock physics model is illustrated by the following movie.</a:t>
            </a:r>
            <a:endParaRPr lang="en-US" dirty="0"/>
          </a:p>
        </p:txBody>
      </p:sp>
      <p:sp>
        <p:nvSpPr>
          <p:cNvPr id="4" name="Slide Number Placeholder 3"/>
          <p:cNvSpPr>
            <a:spLocks noGrp="1"/>
          </p:cNvSpPr>
          <p:nvPr>
            <p:ph type="sldNum" sz="quarter" idx="10"/>
          </p:nvPr>
        </p:nvSpPr>
        <p:spPr/>
        <p:txBody>
          <a:bodyPr/>
          <a:lstStyle/>
          <a:p>
            <a:fld id="{35BFA050-D7DD-45A1-9E6C-798B7DFFF04B}" type="slidenum">
              <a:rPr lang="da-DK" smtClean="0"/>
              <a:pPr/>
              <a:t>30</a:t>
            </a:fld>
            <a:endParaRPr lang="da-DK"/>
          </a:p>
        </p:txBody>
      </p:sp>
    </p:spTree>
    <p:extLst>
      <p:ext uri="{BB962C8B-B14F-4D97-AF65-F5344CB8AC3E}">
        <p14:creationId xmlns:p14="http://schemas.microsoft.com/office/powerpoint/2010/main" val="303836661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the right you see the forward</a:t>
            </a:r>
            <a:r>
              <a:rPr lang="en-US" baseline="0" dirty="0" smtClean="0"/>
              <a:t> calculated traces from a model of the porosity, oil saturation and </a:t>
            </a:r>
            <a:r>
              <a:rPr lang="en-US" baseline="0" dirty="0" err="1" smtClean="0"/>
              <a:t>glauconite</a:t>
            </a:r>
            <a:r>
              <a:rPr lang="en-US" baseline="0" dirty="0" smtClean="0"/>
              <a:t> fraction.</a:t>
            </a:r>
          </a:p>
          <a:p>
            <a:r>
              <a:rPr lang="en-US" baseline="0" dirty="0" smtClean="0"/>
              <a:t>The principle of sampling the posterior distribution is illustrated by the next movie.</a:t>
            </a:r>
            <a:endParaRPr lang="en-US" dirty="0"/>
          </a:p>
        </p:txBody>
      </p:sp>
      <p:sp>
        <p:nvSpPr>
          <p:cNvPr id="4" name="Slide Number Placeholder 3"/>
          <p:cNvSpPr>
            <a:spLocks noGrp="1"/>
          </p:cNvSpPr>
          <p:nvPr>
            <p:ph type="sldNum" sz="quarter" idx="10"/>
          </p:nvPr>
        </p:nvSpPr>
        <p:spPr/>
        <p:txBody>
          <a:bodyPr/>
          <a:lstStyle/>
          <a:p>
            <a:fld id="{35BFA050-D7DD-45A1-9E6C-798B7DFFF04B}" type="slidenum">
              <a:rPr lang="da-DK" smtClean="0"/>
              <a:pPr/>
              <a:t>31</a:t>
            </a:fld>
            <a:endParaRPr lang="da-DK"/>
          </a:p>
        </p:txBody>
      </p:sp>
    </p:spTree>
    <p:extLst>
      <p:ext uri="{BB962C8B-B14F-4D97-AF65-F5344CB8AC3E}">
        <p14:creationId xmlns:p14="http://schemas.microsoft.com/office/powerpoint/2010/main" val="197165724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likelihood of a proposed model describes how well a proposed</a:t>
            </a:r>
            <a:r>
              <a:rPr lang="en-US" baseline="0" dirty="0" smtClean="0"/>
              <a:t> model fits the seismic data</a:t>
            </a:r>
            <a:endParaRPr lang="en-US" dirty="0"/>
          </a:p>
        </p:txBody>
      </p:sp>
      <p:sp>
        <p:nvSpPr>
          <p:cNvPr id="4" name="Slide Number Placeholder 3"/>
          <p:cNvSpPr>
            <a:spLocks noGrp="1"/>
          </p:cNvSpPr>
          <p:nvPr>
            <p:ph type="sldNum" sz="quarter" idx="10"/>
          </p:nvPr>
        </p:nvSpPr>
        <p:spPr/>
        <p:txBody>
          <a:bodyPr/>
          <a:lstStyle/>
          <a:p>
            <a:fld id="{35BFA050-D7DD-45A1-9E6C-798B7DFFF04B}" type="slidenum">
              <a:rPr lang="da-DK" smtClean="0"/>
              <a:pPr/>
              <a:t>32</a:t>
            </a:fld>
            <a:endParaRPr lang="da-DK"/>
          </a:p>
        </p:txBody>
      </p:sp>
    </p:spTree>
    <p:extLst>
      <p:ext uri="{BB962C8B-B14F-4D97-AF65-F5344CB8AC3E}">
        <p14:creationId xmlns:p14="http://schemas.microsoft.com/office/powerpoint/2010/main" val="195475830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inversion method of the metropolis algorithm</a:t>
            </a:r>
            <a:r>
              <a:rPr lang="en-US" baseline="0" dirty="0" smtClean="0"/>
              <a:t> is searching the model space according to a random walk. The random walk has a memory of a current model. Which means that the models are accepted by two criteria. The method of sampling the posterior distribution is described by this </a:t>
            </a:r>
            <a:r>
              <a:rPr lang="en-US" baseline="0" dirty="0" smtClean="0"/>
              <a:t>movie.</a:t>
            </a:r>
            <a:endParaRPr lang="en-US" baseline="0" dirty="0" smtClean="0"/>
          </a:p>
        </p:txBody>
      </p:sp>
      <p:sp>
        <p:nvSpPr>
          <p:cNvPr id="4" name="Slide Number Placeholder 3"/>
          <p:cNvSpPr>
            <a:spLocks noGrp="1"/>
          </p:cNvSpPr>
          <p:nvPr>
            <p:ph type="sldNum" sz="quarter" idx="10"/>
          </p:nvPr>
        </p:nvSpPr>
        <p:spPr/>
        <p:txBody>
          <a:bodyPr/>
          <a:lstStyle/>
          <a:p>
            <a:fld id="{35BFA050-D7DD-45A1-9E6C-798B7DFFF04B}" type="slidenum">
              <a:rPr lang="da-DK" smtClean="0"/>
              <a:pPr/>
              <a:t>33</a:t>
            </a:fld>
            <a:endParaRPr lang="da-DK"/>
          </a:p>
        </p:txBody>
      </p:sp>
    </p:spTree>
    <p:extLst>
      <p:ext uri="{BB962C8B-B14F-4D97-AF65-F5344CB8AC3E}">
        <p14:creationId xmlns:p14="http://schemas.microsoft.com/office/powerpoint/2010/main" val="401452679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Initially,</a:t>
            </a:r>
            <a:r>
              <a:rPr lang="en-US" baseline="0" dirty="0" smtClean="0"/>
              <a:t> t</a:t>
            </a:r>
            <a:r>
              <a:rPr lang="en-US" dirty="0" smtClean="0"/>
              <a:t>he performance of the rock physics based</a:t>
            </a:r>
            <a:r>
              <a:rPr lang="en-US" baseline="0" dirty="0" smtClean="0"/>
              <a:t> inversion is investigated by a synthetic reference model under different prior scenarios.</a:t>
            </a:r>
          </a:p>
          <a:p>
            <a:r>
              <a:rPr lang="en-US" baseline="0" dirty="0" smtClean="0"/>
              <a:t>The waveform inversion is found to require the elastic properties of the 1. and / or 3. layers to be known. The reason to this is that the reflectivity primarily depends on the relative contrast in elastic properties across a reflecting interface</a:t>
            </a:r>
          </a:p>
          <a:p>
            <a:r>
              <a:rPr lang="en-US" baseline="0" dirty="0" smtClean="0"/>
              <a:t>Also the rock physics model is found to require the effective pressure, </a:t>
            </a:r>
            <a:r>
              <a:rPr lang="en-US" baseline="0" dirty="0" err="1" smtClean="0"/>
              <a:t>glauconite</a:t>
            </a:r>
            <a:r>
              <a:rPr lang="en-US" baseline="0" dirty="0" smtClean="0"/>
              <a:t> micro-porosity and preferable also the coordination number to be known, due to the complexity of the rock physics model</a:t>
            </a:r>
          </a:p>
          <a:p>
            <a:r>
              <a:rPr lang="en-US" baseline="0" dirty="0" smtClean="0"/>
              <a:t>Inverting seismic data is due to this initially performed by assuming these properties to be known. A comparison of the forward calculated traces by the known physical properties of the greensand is compared to the seismic data at the following slide</a:t>
            </a:r>
          </a:p>
        </p:txBody>
      </p:sp>
      <p:sp>
        <p:nvSpPr>
          <p:cNvPr id="4" name="Slide Number Placeholder 3"/>
          <p:cNvSpPr>
            <a:spLocks noGrp="1"/>
          </p:cNvSpPr>
          <p:nvPr>
            <p:ph type="sldNum" sz="quarter" idx="10"/>
          </p:nvPr>
        </p:nvSpPr>
        <p:spPr/>
        <p:txBody>
          <a:bodyPr/>
          <a:lstStyle/>
          <a:p>
            <a:fld id="{35BFA050-D7DD-45A1-9E6C-798B7DFFF04B}" type="slidenum">
              <a:rPr lang="da-DK" smtClean="0"/>
              <a:pPr/>
              <a:t>34</a:t>
            </a:fld>
            <a:endParaRPr lang="da-DK"/>
          </a:p>
        </p:txBody>
      </p:sp>
    </p:spTree>
    <p:extLst>
      <p:ext uri="{BB962C8B-B14F-4D97-AF65-F5344CB8AC3E}">
        <p14:creationId xmlns:p14="http://schemas.microsoft.com/office/powerpoint/2010/main" val="374253538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synthetic traces are constructed</a:t>
            </a:r>
            <a:r>
              <a:rPr lang="en-US" baseline="0" dirty="0" smtClean="0"/>
              <a:t> f</a:t>
            </a:r>
            <a:r>
              <a:rPr lang="en-US" dirty="0" smtClean="0"/>
              <a:t>rom </a:t>
            </a:r>
            <a:r>
              <a:rPr lang="en-US" dirty="0" smtClean="0"/>
              <a:t>the elastic</a:t>
            </a:r>
            <a:r>
              <a:rPr lang="en-US" baseline="0" dirty="0" smtClean="0"/>
              <a:t> properties above and below the greensand estimated by from the well log, together with the elastic properties </a:t>
            </a:r>
            <a:r>
              <a:rPr lang="en-US" baseline="0" dirty="0" err="1" smtClean="0"/>
              <a:t>modelled</a:t>
            </a:r>
            <a:r>
              <a:rPr lang="en-US" baseline="0" dirty="0" smtClean="0"/>
              <a:t> using the rock physics model by the </a:t>
            </a:r>
            <a:r>
              <a:rPr lang="en-US" baseline="0" dirty="0" smtClean="0"/>
              <a:t>known properties </a:t>
            </a:r>
            <a:r>
              <a:rPr lang="en-US" baseline="0" dirty="0" smtClean="0"/>
              <a:t>of </a:t>
            </a:r>
            <a:r>
              <a:rPr lang="en-US" baseline="0" dirty="0" smtClean="0"/>
              <a:t>greensand.</a:t>
            </a:r>
            <a:endParaRPr lang="en-US" baseline="0" dirty="0" smtClean="0"/>
          </a:p>
          <a:p>
            <a:r>
              <a:rPr lang="en-US" baseline="0" dirty="0" smtClean="0"/>
              <a:t>The inversion run, inverting seismic data, involves as described a iterative process of proposing different models. The models proposed are </a:t>
            </a:r>
            <a:r>
              <a:rPr lang="en-US" baseline="0" dirty="0" smtClean="0"/>
              <a:t>given </a:t>
            </a:r>
            <a:r>
              <a:rPr lang="en-US" baseline="0" dirty="0" smtClean="0"/>
              <a:t>by the prior distribution seen at the next slide</a:t>
            </a:r>
            <a:endParaRPr lang="en-US" dirty="0"/>
          </a:p>
        </p:txBody>
      </p:sp>
      <p:sp>
        <p:nvSpPr>
          <p:cNvPr id="4" name="Slide Number Placeholder 3"/>
          <p:cNvSpPr>
            <a:spLocks noGrp="1"/>
          </p:cNvSpPr>
          <p:nvPr>
            <p:ph type="sldNum" sz="quarter" idx="10"/>
          </p:nvPr>
        </p:nvSpPr>
        <p:spPr/>
        <p:txBody>
          <a:bodyPr/>
          <a:lstStyle/>
          <a:p>
            <a:fld id="{35BFA050-D7DD-45A1-9E6C-798B7DFFF04B}" type="slidenum">
              <a:rPr lang="da-DK" smtClean="0"/>
              <a:pPr/>
              <a:t>35</a:t>
            </a:fld>
            <a:endParaRPr lang="da-DK"/>
          </a:p>
        </p:txBody>
      </p:sp>
    </p:spTree>
    <p:extLst>
      <p:ext uri="{BB962C8B-B14F-4D97-AF65-F5344CB8AC3E}">
        <p14:creationId xmlns:p14="http://schemas.microsoft.com/office/powerpoint/2010/main" val="226269578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model properties</a:t>
            </a:r>
            <a:r>
              <a:rPr lang="en-US" baseline="0" dirty="0" smtClean="0"/>
              <a:t> of the porosity, </a:t>
            </a:r>
            <a:r>
              <a:rPr lang="en-US" baseline="0" dirty="0" err="1" smtClean="0"/>
              <a:t>glauconite</a:t>
            </a:r>
            <a:r>
              <a:rPr lang="en-US" baseline="0" dirty="0" smtClean="0"/>
              <a:t> fraction and oil saturation </a:t>
            </a:r>
            <a:r>
              <a:rPr lang="en-US" baseline="0" dirty="0" smtClean="0"/>
              <a:t>are seen </a:t>
            </a:r>
            <a:r>
              <a:rPr lang="en-US" baseline="0" dirty="0" smtClean="0"/>
              <a:t>to be uniform distributed.</a:t>
            </a:r>
          </a:p>
          <a:p>
            <a:r>
              <a:rPr lang="en-US" baseline="0" dirty="0" smtClean="0"/>
              <a:t>However due to the rock physic model, the </a:t>
            </a:r>
            <a:r>
              <a:rPr lang="en-US" baseline="0" dirty="0" smtClean="0"/>
              <a:t>prior distribution of the elastic properties of greensand are not uniform.</a:t>
            </a:r>
            <a:endParaRPr lang="en-US" dirty="0"/>
          </a:p>
        </p:txBody>
      </p:sp>
      <p:sp>
        <p:nvSpPr>
          <p:cNvPr id="4" name="Slide Number Placeholder 3"/>
          <p:cNvSpPr>
            <a:spLocks noGrp="1"/>
          </p:cNvSpPr>
          <p:nvPr>
            <p:ph type="sldNum" sz="quarter" idx="10"/>
          </p:nvPr>
        </p:nvSpPr>
        <p:spPr/>
        <p:txBody>
          <a:bodyPr/>
          <a:lstStyle/>
          <a:p>
            <a:fld id="{35BFA050-D7DD-45A1-9E6C-798B7DFFF04B}" type="slidenum">
              <a:rPr lang="da-DK" smtClean="0"/>
              <a:pPr/>
              <a:t>36</a:t>
            </a:fld>
            <a:endParaRPr lang="da-DK"/>
          </a:p>
        </p:txBody>
      </p:sp>
    </p:spTree>
    <p:extLst>
      <p:ext uri="{BB962C8B-B14F-4D97-AF65-F5344CB8AC3E}">
        <p14:creationId xmlns:p14="http://schemas.microsoft.com/office/powerpoint/2010/main" val="408914587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little movie showing the models accepted is seen at the following slide</a:t>
            </a:r>
            <a:endParaRPr lang="en-US" dirty="0"/>
          </a:p>
        </p:txBody>
      </p:sp>
      <p:sp>
        <p:nvSpPr>
          <p:cNvPr id="4" name="Slide Number Placeholder 3"/>
          <p:cNvSpPr>
            <a:spLocks noGrp="1"/>
          </p:cNvSpPr>
          <p:nvPr>
            <p:ph type="sldNum" sz="quarter" idx="10"/>
          </p:nvPr>
        </p:nvSpPr>
        <p:spPr/>
        <p:txBody>
          <a:bodyPr/>
          <a:lstStyle/>
          <a:p>
            <a:fld id="{35BFA050-D7DD-45A1-9E6C-798B7DFFF04B}" type="slidenum">
              <a:rPr lang="da-DK" smtClean="0"/>
              <a:pPr/>
              <a:t>37</a:t>
            </a:fld>
            <a:endParaRPr lang="da-DK"/>
          </a:p>
        </p:txBody>
      </p:sp>
    </p:spTree>
    <p:extLst>
      <p:ext uri="{BB962C8B-B14F-4D97-AF65-F5344CB8AC3E}">
        <p14:creationId xmlns:p14="http://schemas.microsoft.com/office/powerpoint/2010/main" val="241875749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35BFA050-D7DD-45A1-9E6C-798B7DFFF04B}" type="slidenum">
              <a:rPr lang="da-DK" smtClean="0"/>
              <a:pPr/>
              <a:t>38</a:t>
            </a:fld>
            <a:endParaRPr lang="da-DK"/>
          </a:p>
        </p:txBody>
      </p:sp>
    </p:spTree>
    <p:extLst>
      <p:ext uri="{BB962C8B-B14F-4D97-AF65-F5344CB8AC3E}">
        <p14:creationId xmlns:p14="http://schemas.microsoft.com/office/powerpoint/2010/main" val="54722702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seen </a:t>
            </a:r>
            <a:r>
              <a:rPr lang="en-US" dirty="0" smtClean="0"/>
              <a:t>the </a:t>
            </a:r>
            <a:r>
              <a:rPr lang="en-US" dirty="0" smtClean="0"/>
              <a:t>physical properties of greensand are seen to be very well resolved / </a:t>
            </a:r>
            <a:r>
              <a:rPr lang="en-US" dirty="0" smtClean="0"/>
              <a:t>predicted from the posterior distribution.</a:t>
            </a:r>
            <a:endParaRPr lang="en-US" dirty="0"/>
          </a:p>
        </p:txBody>
      </p:sp>
      <p:sp>
        <p:nvSpPr>
          <p:cNvPr id="4" name="Slide Number Placeholder 3"/>
          <p:cNvSpPr>
            <a:spLocks noGrp="1"/>
          </p:cNvSpPr>
          <p:nvPr>
            <p:ph type="sldNum" sz="quarter" idx="10"/>
          </p:nvPr>
        </p:nvSpPr>
        <p:spPr/>
        <p:txBody>
          <a:bodyPr/>
          <a:lstStyle/>
          <a:p>
            <a:fld id="{35BFA050-D7DD-45A1-9E6C-798B7DFFF04B}" type="slidenum">
              <a:rPr lang="da-DK" smtClean="0"/>
              <a:pPr/>
              <a:t>39</a:t>
            </a:fld>
            <a:endParaRPr lang="da-DK"/>
          </a:p>
        </p:txBody>
      </p:sp>
    </p:spTree>
    <p:extLst>
      <p:ext uri="{BB962C8B-B14F-4D97-AF65-F5344CB8AC3E}">
        <p14:creationId xmlns:p14="http://schemas.microsoft.com/office/powerpoint/2010/main" val="42559232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a:xfrm>
            <a:off x="5267325" y="498475"/>
            <a:ext cx="1543050" cy="1069975"/>
          </a:xfrm>
        </p:spPr>
      </p:sp>
      <p:sp>
        <p:nvSpPr>
          <p:cNvPr id="3" name="Pladsholder til noter 2"/>
          <p:cNvSpPr>
            <a:spLocks noGrp="1"/>
          </p:cNvSpPr>
          <p:nvPr>
            <p:ph type="body" idx="1"/>
          </p:nvPr>
        </p:nvSpPr>
        <p:spPr/>
        <p:txBody>
          <a:bodyPr>
            <a:normAutofit/>
          </a:bodyPr>
          <a:lstStyle/>
          <a:p>
            <a:endParaRPr lang="en-US" sz="1200" kern="1200" dirty="0" smtClean="0">
              <a:solidFill>
                <a:schemeClr val="tx1"/>
              </a:solidFill>
              <a:latin typeface="+mn-lt"/>
              <a:ea typeface="+mn-ea"/>
              <a:cs typeface="+mn-cs"/>
            </a:endParaRPr>
          </a:p>
        </p:txBody>
      </p:sp>
      <p:sp>
        <p:nvSpPr>
          <p:cNvPr id="4" name="Pladsholder til diasnummer 3"/>
          <p:cNvSpPr>
            <a:spLocks noGrp="1"/>
          </p:cNvSpPr>
          <p:nvPr>
            <p:ph type="sldNum" sz="quarter" idx="10"/>
          </p:nvPr>
        </p:nvSpPr>
        <p:spPr/>
        <p:txBody>
          <a:bodyPr/>
          <a:lstStyle/>
          <a:p>
            <a:fld id="{35BFA050-D7DD-45A1-9E6C-798B7DFFF04B}" type="slidenum">
              <a:rPr lang="da-DK" smtClean="0"/>
              <a:pPr/>
              <a:t>4</a:t>
            </a:fld>
            <a:endParaRPr lang="da-DK"/>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a benefit of the inversion method probabilistic</a:t>
            </a:r>
            <a:r>
              <a:rPr lang="en-US" baseline="0" dirty="0" smtClean="0"/>
              <a:t> estimates of the modeling properties are obtained.</a:t>
            </a:r>
            <a:endParaRPr lang="en-US" dirty="0" smtClean="0"/>
          </a:p>
          <a:p>
            <a:r>
              <a:rPr lang="en-US" dirty="0" smtClean="0"/>
              <a:t>Porosity: With</a:t>
            </a:r>
            <a:r>
              <a:rPr lang="en-US" baseline="0" dirty="0" smtClean="0"/>
              <a:t> 90 % certainty it is between 22-28 % </a:t>
            </a:r>
          </a:p>
          <a:p>
            <a:r>
              <a:rPr lang="en-US" baseline="0" dirty="0" err="1" smtClean="0"/>
              <a:t>Glauconite</a:t>
            </a:r>
            <a:r>
              <a:rPr lang="en-US" baseline="0" dirty="0" smtClean="0"/>
              <a:t> fraction: with 90 % certainty is between 20-27 %</a:t>
            </a:r>
          </a:p>
          <a:p>
            <a:r>
              <a:rPr lang="en-US" baseline="0" dirty="0" smtClean="0"/>
              <a:t>Oil : with 90 % certainty between 75-97%</a:t>
            </a:r>
            <a:endParaRPr lang="en-US" dirty="0" smtClean="0"/>
          </a:p>
        </p:txBody>
      </p:sp>
      <p:sp>
        <p:nvSpPr>
          <p:cNvPr id="4" name="Slide Number Placeholder 3"/>
          <p:cNvSpPr>
            <a:spLocks noGrp="1"/>
          </p:cNvSpPr>
          <p:nvPr>
            <p:ph type="sldNum" sz="quarter" idx="10"/>
          </p:nvPr>
        </p:nvSpPr>
        <p:spPr/>
        <p:txBody>
          <a:bodyPr/>
          <a:lstStyle/>
          <a:p>
            <a:fld id="{35BFA050-D7DD-45A1-9E6C-798B7DFFF04B}" type="slidenum">
              <a:rPr lang="da-DK" smtClean="0"/>
              <a:pPr/>
              <a:t>40</a:t>
            </a:fld>
            <a:endParaRPr lang="da-DK"/>
          </a:p>
        </p:txBody>
      </p:sp>
    </p:spTree>
    <p:extLst>
      <p:ext uri="{BB962C8B-B14F-4D97-AF65-F5344CB8AC3E}">
        <p14:creationId xmlns:p14="http://schemas.microsoft.com/office/powerpoint/2010/main" val="337840910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addition to the gain of obtaining</a:t>
            </a:r>
            <a:r>
              <a:rPr lang="en-US" baseline="0" dirty="0" smtClean="0"/>
              <a:t> probabilistic estimates on the model properties the inversion method also offers to include additional </a:t>
            </a:r>
            <a:r>
              <a:rPr lang="en-US" baseline="0" dirty="0" err="1" smtClean="0"/>
              <a:t>modelling</a:t>
            </a:r>
            <a:r>
              <a:rPr lang="en-US" baseline="0" dirty="0" smtClean="0"/>
              <a:t> properties as sampling variables.</a:t>
            </a:r>
          </a:p>
          <a:p>
            <a:r>
              <a:rPr lang="en-US" baseline="0" dirty="0" smtClean="0"/>
              <a:t>This is made use of by including </a:t>
            </a:r>
            <a:r>
              <a:rPr lang="en-US" baseline="0" dirty="0" smtClean="0"/>
              <a:t>the mineral modulus, the </a:t>
            </a:r>
            <a:r>
              <a:rPr lang="en-US" baseline="0" dirty="0" err="1" smtClean="0"/>
              <a:t>poisson</a:t>
            </a:r>
            <a:r>
              <a:rPr lang="en-US" baseline="0" dirty="0" smtClean="0"/>
              <a:t> ratio and the </a:t>
            </a:r>
            <a:r>
              <a:rPr lang="en-US" baseline="0" dirty="0" err="1" smtClean="0"/>
              <a:t>glauconite</a:t>
            </a:r>
            <a:r>
              <a:rPr lang="en-US" baseline="0" dirty="0" smtClean="0"/>
              <a:t> bulk and shear moduli.</a:t>
            </a:r>
            <a:endParaRPr lang="en-US" dirty="0" smtClean="0"/>
          </a:p>
          <a:p>
            <a:r>
              <a:rPr lang="en-US" dirty="0" err="1" smtClean="0"/>
              <a:t>Duing</a:t>
            </a:r>
            <a:r>
              <a:rPr lang="en-US" baseline="0" dirty="0" smtClean="0"/>
              <a:t> this it is </a:t>
            </a:r>
            <a:r>
              <a:rPr lang="en-US" dirty="0" smtClean="0"/>
              <a:t>investigated whether</a:t>
            </a:r>
            <a:r>
              <a:rPr lang="en-US" baseline="0" dirty="0" smtClean="0"/>
              <a:t> the </a:t>
            </a:r>
            <a:r>
              <a:rPr lang="en-US" baseline="0" dirty="0" smtClean="0"/>
              <a:t>proposed greensand elastic properties of greensand by </a:t>
            </a:r>
            <a:r>
              <a:rPr lang="en-US" baseline="0" dirty="0" err="1" smtClean="0"/>
              <a:t>Zakir</a:t>
            </a:r>
            <a:r>
              <a:rPr lang="en-US" baseline="0" dirty="0" smtClean="0"/>
              <a:t> </a:t>
            </a:r>
            <a:r>
              <a:rPr lang="en-US" baseline="0" dirty="0" err="1" smtClean="0"/>
              <a:t>Hossain</a:t>
            </a:r>
            <a:r>
              <a:rPr lang="en-US" baseline="0" dirty="0" smtClean="0"/>
              <a:t> </a:t>
            </a:r>
            <a:r>
              <a:rPr lang="en-US" baseline="0" dirty="0" smtClean="0"/>
              <a:t>are </a:t>
            </a:r>
            <a:r>
              <a:rPr lang="en-US" baseline="0" dirty="0" smtClean="0"/>
              <a:t>verified from seismic data. </a:t>
            </a:r>
            <a:endParaRPr lang="en-US" baseline="0" dirty="0" smtClean="0"/>
          </a:p>
          <a:p>
            <a:r>
              <a:rPr lang="en-US" dirty="0" smtClean="0"/>
              <a:t>T</a:t>
            </a:r>
            <a:r>
              <a:rPr lang="en-US" baseline="0" dirty="0" smtClean="0"/>
              <a:t>he rock physics model used is the Hertz-</a:t>
            </a:r>
            <a:r>
              <a:rPr lang="en-US" baseline="0" dirty="0" err="1" smtClean="0"/>
              <a:t>Mindlin</a:t>
            </a:r>
            <a:r>
              <a:rPr lang="en-US" baseline="0" dirty="0" smtClean="0"/>
              <a:t> grain contact model combined with </a:t>
            </a:r>
            <a:r>
              <a:rPr lang="en-US" baseline="0" dirty="0" err="1" smtClean="0"/>
              <a:t>Gassmann</a:t>
            </a:r>
            <a:r>
              <a:rPr lang="en-US" baseline="0" dirty="0" smtClean="0"/>
              <a:t> for fluid substitution. </a:t>
            </a:r>
            <a:r>
              <a:rPr lang="en-US" baseline="0" dirty="0" err="1" smtClean="0"/>
              <a:t>Modelling</a:t>
            </a:r>
            <a:r>
              <a:rPr lang="en-US" baseline="0" dirty="0" smtClean="0"/>
              <a:t> greensand by this rock physics model is performed as presented by </a:t>
            </a:r>
            <a:r>
              <a:rPr lang="en-US" baseline="0" dirty="0" err="1" smtClean="0"/>
              <a:t>Zakir</a:t>
            </a:r>
            <a:r>
              <a:rPr lang="en-US" baseline="0" dirty="0" smtClean="0"/>
              <a:t> </a:t>
            </a:r>
            <a:r>
              <a:rPr lang="en-US" baseline="0" dirty="0" err="1" smtClean="0"/>
              <a:t>Hossain</a:t>
            </a:r>
            <a:r>
              <a:rPr lang="en-US" baseline="0" dirty="0" smtClean="0"/>
              <a:t>.</a:t>
            </a:r>
          </a:p>
          <a:p>
            <a:r>
              <a:rPr lang="en-US" baseline="0" dirty="0" smtClean="0"/>
              <a:t>The micro-porous </a:t>
            </a:r>
            <a:r>
              <a:rPr lang="en-US" baseline="0" dirty="0" err="1" smtClean="0"/>
              <a:t>glauconite</a:t>
            </a:r>
            <a:r>
              <a:rPr lang="en-US" baseline="0" dirty="0" smtClean="0"/>
              <a:t> grain is assumed to be fully brine </a:t>
            </a:r>
            <a:r>
              <a:rPr lang="en-US" baseline="0" dirty="0" smtClean="0"/>
              <a:t>saturated.</a:t>
            </a:r>
            <a:endParaRPr lang="en-US" baseline="0" dirty="0" smtClean="0"/>
          </a:p>
          <a:p>
            <a:r>
              <a:rPr lang="en-US" baseline="0" dirty="0" err="1" smtClean="0"/>
              <a:t>Modelling</a:t>
            </a:r>
            <a:r>
              <a:rPr lang="en-US" baseline="0" dirty="0" smtClean="0"/>
              <a:t> greensand involves estimating a mineral modulus, a </a:t>
            </a:r>
            <a:r>
              <a:rPr lang="en-US" baseline="0" dirty="0" err="1" smtClean="0"/>
              <a:t>poisson</a:t>
            </a:r>
            <a:r>
              <a:rPr lang="en-US" baseline="0" dirty="0" smtClean="0"/>
              <a:t> ratio and a estimate of the bulk and shear modulus of the micro-porous </a:t>
            </a:r>
            <a:r>
              <a:rPr lang="en-US" baseline="0" dirty="0" err="1" smtClean="0"/>
              <a:t>glauconite</a:t>
            </a:r>
            <a:r>
              <a:rPr lang="en-US" baseline="0" dirty="0" smtClean="0"/>
              <a:t> grain. According to the estimated proposed by the paper of </a:t>
            </a:r>
            <a:r>
              <a:rPr lang="en-US" baseline="0" dirty="0" err="1" smtClean="0"/>
              <a:t>Hossain</a:t>
            </a:r>
            <a:r>
              <a:rPr lang="en-US" baseline="0" dirty="0" smtClean="0"/>
              <a:t>, the mineral modulus and </a:t>
            </a:r>
            <a:r>
              <a:rPr lang="en-US" baseline="0" dirty="0" err="1" smtClean="0"/>
              <a:t>poisson</a:t>
            </a:r>
            <a:r>
              <a:rPr lang="en-US" baseline="0" dirty="0" smtClean="0"/>
              <a:t> ratio is performed by a Voigt-</a:t>
            </a:r>
            <a:r>
              <a:rPr lang="en-US" baseline="0" dirty="0" err="1" smtClean="0"/>
              <a:t>Reuss</a:t>
            </a:r>
            <a:r>
              <a:rPr lang="en-US" baseline="0" dirty="0" smtClean="0"/>
              <a:t>-Hill average while the bulk and shear modulus of the micro-porous </a:t>
            </a:r>
            <a:r>
              <a:rPr lang="en-US" baseline="0" dirty="0" err="1" smtClean="0"/>
              <a:t>glauconite</a:t>
            </a:r>
            <a:r>
              <a:rPr lang="en-US" baseline="0" dirty="0" smtClean="0"/>
              <a:t> grain is estimated by the upper </a:t>
            </a:r>
            <a:r>
              <a:rPr lang="en-US" baseline="0" dirty="0" err="1" smtClean="0"/>
              <a:t>Hashin-Shtrikman</a:t>
            </a:r>
            <a:r>
              <a:rPr lang="en-US" baseline="0" dirty="0" smtClean="0"/>
              <a:t> bound. </a:t>
            </a:r>
          </a:p>
          <a:p>
            <a:r>
              <a:rPr lang="en-US" baseline="0" dirty="0" smtClean="0"/>
              <a:t>The </a:t>
            </a:r>
            <a:r>
              <a:rPr lang="en-US" baseline="0" dirty="0" smtClean="0"/>
              <a:t>inversion is then performed without these estimates which mean that the mineral modulus and </a:t>
            </a:r>
            <a:r>
              <a:rPr lang="en-US" baseline="0" dirty="0" err="1" smtClean="0"/>
              <a:t>poisson</a:t>
            </a:r>
            <a:r>
              <a:rPr lang="en-US" baseline="0" dirty="0" smtClean="0"/>
              <a:t> ratio is proposed randomly between the Voigt-</a:t>
            </a:r>
            <a:r>
              <a:rPr lang="en-US" baseline="0" dirty="0" err="1" smtClean="0"/>
              <a:t>Reuss</a:t>
            </a:r>
            <a:r>
              <a:rPr lang="en-US" baseline="0" dirty="0" smtClean="0"/>
              <a:t> bounds and the bulk and shear </a:t>
            </a:r>
            <a:r>
              <a:rPr lang="en-US" baseline="0" dirty="0" err="1" smtClean="0"/>
              <a:t>glauconite</a:t>
            </a:r>
            <a:r>
              <a:rPr lang="en-US" baseline="0" dirty="0" smtClean="0"/>
              <a:t> moduli </a:t>
            </a:r>
            <a:r>
              <a:rPr lang="en-US" baseline="0" dirty="0" smtClean="0"/>
              <a:t>are proposed </a:t>
            </a:r>
            <a:r>
              <a:rPr lang="en-US" baseline="0" dirty="0" smtClean="0"/>
              <a:t>randomly between the upper and lower </a:t>
            </a:r>
            <a:r>
              <a:rPr lang="en-US" baseline="0" dirty="0" err="1" smtClean="0"/>
              <a:t>Hashin-Shtrikman</a:t>
            </a:r>
            <a:r>
              <a:rPr lang="en-US" baseline="0" dirty="0" smtClean="0"/>
              <a:t> bounds.</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35BFA050-D7DD-45A1-9E6C-798B7DFFF04B}" type="slidenum">
              <a:rPr lang="da-DK" smtClean="0"/>
              <a:pPr/>
              <a:t>41</a:t>
            </a:fld>
            <a:endParaRPr lang="da-DK"/>
          </a:p>
        </p:txBody>
      </p:sp>
    </p:spTree>
    <p:extLst>
      <p:ext uri="{BB962C8B-B14F-4D97-AF65-F5344CB8AC3E}">
        <p14:creationId xmlns:p14="http://schemas.microsoft.com/office/powerpoint/2010/main" val="81681804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While</a:t>
            </a:r>
            <a:r>
              <a:rPr lang="en-US" baseline="0" dirty="0" smtClean="0"/>
              <a:t> inversion of seismic data at the Nini-4 well location is seen to perform well… a problem is encountered when inverting seismic data from the Nini-1a well location. </a:t>
            </a:r>
          </a:p>
          <a:p>
            <a:r>
              <a:rPr lang="en-US" baseline="0" dirty="0" smtClean="0"/>
              <a:t>Forward calculating the synthetic traces using the elastic properties above and below the </a:t>
            </a:r>
            <a:r>
              <a:rPr lang="en-US" baseline="0" dirty="0" err="1" smtClean="0"/>
              <a:t>modelled</a:t>
            </a:r>
            <a:r>
              <a:rPr lang="en-US" baseline="0" dirty="0" smtClean="0"/>
              <a:t> greensand from the well log measurements, an discrepancy is observed to the AVO response observed from the seismic data.</a:t>
            </a:r>
            <a:endParaRPr lang="en-US" dirty="0"/>
          </a:p>
        </p:txBody>
      </p:sp>
      <p:sp>
        <p:nvSpPr>
          <p:cNvPr id="4" name="Slide Number Placeholder 3"/>
          <p:cNvSpPr>
            <a:spLocks noGrp="1"/>
          </p:cNvSpPr>
          <p:nvPr>
            <p:ph type="sldNum" sz="quarter" idx="10"/>
          </p:nvPr>
        </p:nvSpPr>
        <p:spPr/>
        <p:txBody>
          <a:bodyPr/>
          <a:lstStyle/>
          <a:p>
            <a:fld id="{35BFA050-D7DD-45A1-9E6C-798B7DFFF04B}" type="slidenum">
              <a:rPr lang="da-DK" smtClean="0"/>
              <a:pPr/>
              <a:t>42</a:t>
            </a:fld>
            <a:endParaRPr lang="da-DK"/>
          </a:p>
        </p:txBody>
      </p:sp>
    </p:spTree>
    <p:extLst>
      <p:ext uri="{BB962C8B-B14F-4D97-AF65-F5344CB8AC3E}">
        <p14:creationId xmlns:p14="http://schemas.microsoft.com/office/powerpoint/2010/main" val="344279003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Initial idea:</a:t>
            </a:r>
            <a:r>
              <a:rPr lang="en-US" baseline="0" dirty="0" smtClean="0"/>
              <a:t> To invert seismic </a:t>
            </a:r>
            <a:r>
              <a:rPr lang="en-US" baseline="0" dirty="0" smtClean="0"/>
              <a:t>data from the locations identified in part II where information </a:t>
            </a:r>
            <a:r>
              <a:rPr lang="en-US" baseline="0" dirty="0" smtClean="0"/>
              <a:t>from a well log is not </a:t>
            </a:r>
            <a:r>
              <a:rPr lang="en-US" baseline="0" dirty="0" smtClean="0"/>
              <a:t>available. This is not possible to to this discrepancy.</a:t>
            </a: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Challenge </a:t>
            </a:r>
            <a:r>
              <a:rPr lang="en-US" baseline="0" dirty="0" smtClean="0"/>
              <a:t>of inverting both the </a:t>
            </a:r>
            <a:r>
              <a:rPr lang="en-US" baseline="0" dirty="0" err="1" smtClean="0"/>
              <a:t>glauconite</a:t>
            </a:r>
            <a:r>
              <a:rPr lang="en-US" baseline="0" dirty="0" smtClean="0"/>
              <a:t> micro-porosity together with the </a:t>
            </a:r>
            <a:r>
              <a:rPr lang="en-US" baseline="0" dirty="0" err="1" smtClean="0"/>
              <a:t>glauconite</a:t>
            </a:r>
            <a:r>
              <a:rPr lang="en-US" baseline="0" dirty="0" smtClean="0"/>
              <a:t> fraction</a:t>
            </a:r>
            <a:endParaRPr lang="en-US" dirty="0" smtClean="0"/>
          </a:p>
          <a:p>
            <a:endParaRPr lang="en-US" dirty="0"/>
          </a:p>
        </p:txBody>
      </p:sp>
      <p:sp>
        <p:nvSpPr>
          <p:cNvPr id="4" name="Slide Number Placeholder 3"/>
          <p:cNvSpPr>
            <a:spLocks noGrp="1"/>
          </p:cNvSpPr>
          <p:nvPr>
            <p:ph type="sldNum" sz="quarter" idx="10"/>
          </p:nvPr>
        </p:nvSpPr>
        <p:spPr/>
        <p:txBody>
          <a:bodyPr/>
          <a:lstStyle/>
          <a:p>
            <a:fld id="{35BFA050-D7DD-45A1-9E6C-798B7DFFF04B}" type="slidenum">
              <a:rPr lang="da-DK" smtClean="0"/>
              <a:pPr/>
              <a:t>43</a:t>
            </a:fld>
            <a:endParaRPr lang="da-DK"/>
          </a:p>
        </p:txBody>
      </p:sp>
    </p:spTree>
    <p:extLst>
      <p:ext uri="{BB962C8B-B14F-4D97-AF65-F5344CB8AC3E}">
        <p14:creationId xmlns:p14="http://schemas.microsoft.com/office/powerpoint/2010/main" val="425026610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5BFA050-D7DD-45A1-9E6C-798B7DFFF04B}" type="slidenum">
              <a:rPr lang="da-DK" smtClean="0"/>
              <a:pPr/>
              <a:t>44</a:t>
            </a:fld>
            <a:endParaRPr lang="da-DK"/>
          </a:p>
        </p:txBody>
      </p:sp>
    </p:spTree>
    <p:extLst>
      <p:ext uri="{BB962C8B-B14F-4D97-AF65-F5344CB8AC3E}">
        <p14:creationId xmlns:p14="http://schemas.microsoft.com/office/powerpoint/2010/main" val="182385197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5BFA050-D7DD-45A1-9E6C-798B7DFFF04B}" type="slidenum">
              <a:rPr lang="da-DK" smtClean="0"/>
              <a:pPr/>
              <a:t>45</a:t>
            </a:fld>
            <a:endParaRPr lang="da-DK"/>
          </a:p>
        </p:txBody>
      </p:sp>
    </p:spTree>
    <p:extLst>
      <p:ext uri="{BB962C8B-B14F-4D97-AF65-F5344CB8AC3E}">
        <p14:creationId xmlns:p14="http://schemas.microsoft.com/office/powerpoint/2010/main" val="98890020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5BFA050-D7DD-45A1-9E6C-798B7DFFF04B}" type="slidenum">
              <a:rPr lang="da-DK" smtClean="0"/>
              <a:pPr/>
              <a:t>46</a:t>
            </a:fld>
            <a:endParaRPr lang="da-DK"/>
          </a:p>
        </p:txBody>
      </p:sp>
    </p:spTree>
    <p:extLst>
      <p:ext uri="{BB962C8B-B14F-4D97-AF65-F5344CB8AC3E}">
        <p14:creationId xmlns:p14="http://schemas.microsoft.com/office/powerpoint/2010/main" val="9889002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a:xfrm>
            <a:off x="5267325" y="498475"/>
            <a:ext cx="1543050" cy="1069975"/>
          </a:xfrm>
        </p:spPr>
      </p:sp>
      <p:sp>
        <p:nvSpPr>
          <p:cNvPr id="3" name="Pladsholder til not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latin typeface="+mn-lt"/>
                <a:ea typeface="+mn-ea"/>
                <a:cs typeface="+mn-cs"/>
              </a:rPr>
              <a:t>The relation between these three objective are illustrated at this figure</a:t>
            </a:r>
            <a:endParaRPr lang="en-US" sz="120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Initially</a:t>
            </a:r>
            <a:r>
              <a:rPr lang="en-US" sz="1200" kern="1200" baseline="0" dirty="0" smtClean="0">
                <a:solidFill>
                  <a:schemeClr val="tx1"/>
                </a:solidFill>
                <a:latin typeface="+mn-lt"/>
                <a:ea typeface="+mn-ea"/>
                <a:cs typeface="+mn-cs"/>
              </a:rPr>
              <a:t>, the prospects of inverting physical properties of greensand is investigated by assessing the AVO response of greensand. That is, if the AVO response of for example oil and brine saturated greensand were alike, it would not be feasible to invert the oil saturation from the AVO response.</a:t>
            </a:r>
            <a:endParaRPr lang="en-US" sz="120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Next,</a:t>
            </a:r>
            <a:r>
              <a:rPr lang="en-US" sz="1200" kern="1200" baseline="0" dirty="0" smtClean="0">
                <a:solidFill>
                  <a:schemeClr val="tx1"/>
                </a:solidFill>
                <a:latin typeface="+mn-lt"/>
                <a:ea typeface="+mn-ea"/>
                <a:cs typeface="+mn-cs"/>
              </a:rPr>
              <a:t> it is crucial to known which seismic data to invert. The reason to </a:t>
            </a:r>
            <a:r>
              <a:rPr lang="en-US" sz="1200" kern="1200" dirty="0" smtClean="0">
                <a:solidFill>
                  <a:schemeClr val="tx1"/>
                </a:solidFill>
                <a:latin typeface="+mn-lt"/>
                <a:ea typeface="+mn-ea"/>
                <a:cs typeface="+mn-cs"/>
              </a:rPr>
              <a:t>this is tha</a:t>
            </a:r>
            <a:r>
              <a:rPr lang="en-US" sz="1200" kern="1200" baseline="0" dirty="0" smtClean="0">
                <a:solidFill>
                  <a:schemeClr val="tx1"/>
                </a:solidFill>
                <a:latin typeface="+mn-lt"/>
                <a:ea typeface="+mn-ea"/>
                <a:cs typeface="+mn-cs"/>
              </a:rPr>
              <a:t>t the </a:t>
            </a:r>
            <a:r>
              <a:rPr lang="en-US" sz="1200" kern="1200" dirty="0" smtClean="0">
                <a:solidFill>
                  <a:schemeClr val="tx1"/>
                </a:solidFill>
                <a:latin typeface="+mn-lt"/>
                <a:ea typeface="+mn-ea"/>
                <a:cs typeface="+mn-cs"/>
              </a:rPr>
              <a:t>algorithm is not fast enough to be applied to the</a:t>
            </a:r>
            <a:r>
              <a:rPr lang="en-US" sz="1200" kern="1200" baseline="0" dirty="0" smtClean="0">
                <a:solidFill>
                  <a:schemeClr val="tx1"/>
                </a:solidFill>
                <a:latin typeface="+mn-lt"/>
                <a:ea typeface="+mn-ea"/>
                <a:cs typeface="+mn-cs"/>
              </a:rPr>
              <a:t> entire cube of seismic data.</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latin typeface="+mn-lt"/>
                <a:ea typeface="+mn-ea"/>
                <a:cs typeface="+mn-cs"/>
              </a:rPr>
              <a:t>Finally the AVO inversion is performed justified by the results of the previous two parts.</a:t>
            </a:r>
            <a:endParaRPr lang="en-US" sz="1200" kern="1200" dirty="0" smtClean="0">
              <a:solidFill>
                <a:schemeClr val="tx1"/>
              </a:solidFill>
              <a:latin typeface="+mn-lt"/>
              <a:ea typeface="+mn-ea"/>
              <a:cs typeface="+mn-cs"/>
            </a:endParaRPr>
          </a:p>
        </p:txBody>
      </p:sp>
      <p:sp>
        <p:nvSpPr>
          <p:cNvPr id="4" name="Pladsholder til diasnummer 3"/>
          <p:cNvSpPr>
            <a:spLocks noGrp="1"/>
          </p:cNvSpPr>
          <p:nvPr>
            <p:ph type="sldNum" sz="quarter" idx="10"/>
          </p:nvPr>
        </p:nvSpPr>
        <p:spPr/>
        <p:txBody>
          <a:bodyPr/>
          <a:lstStyle/>
          <a:p>
            <a:fld id="{35BFA050-D7DD-45A1-9E6C-798B7DFFF04B}" type="slidenum">
              <a:rPr lang="da-DK" smtClean="0"/>
              <a:pPr/>
              <a:t>5</a:t>
            </a:fld>
            <a:endParaRPr lang="da-DK"/>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AVO response is</a:t>
            </a:r>
            <a:r>
              <a:rPr lang="en-US" baseline="0" dirty="0" smtClean="0"/>
              <a:t> initially forward </a:t>
            </a:r>
            <a:r>
              <a:rPr lang="en-US" baseline="0" dirty="0" err="1" smtClean="0"/>
              <a:t>modelled</a:t>
            </a:r>
            <a:r>
              <a:rPr lang="en-US" baseline="0" dirty="0" smtClean="0"/>
              <a:t> in terms of p-wave reflection coefficients</a:t>
            </a:r>
            <a:endParaRPr lang="en-US" dirty="0" smtClean="0"/>
          </a:p>
          <a:p>
            <a:r>
              <a:rPr lang="en-US" baseline="0" dirty="0" smtClean="0"/>
              <a:t>In order to due so, the elastic properties of the greensand and of the layer above needs to be estimated</a:t>
            </a:r>
          </a:p>
          <a:p>
            <a:r>
              <a:rPr lang="en-US" baseline="0" dirty="0" smtClean="0"/>
              <a:t>This is performed from both well log data, laboratory data and elastic properties forward calculated from the rock physics model incorporated in the AVO inversion.</a:t>
            </a:r>
          </a:p>
          <a:p>
            <a:r>
              <a:rPr lang="en-US" baseline="0" dirty="0" smtClean="0"/>
              <a:t>In addition to this the AVO response is observed from the seismic data</a:t>
            </a:r>
          </a:p>
          <a:p>
            <a:r>
              <a:rPr lang="en-US" baseline="0" dirty="0" smtClean="0"/>
              <a:t>The relation between the AVO response, the p-wave reflection coefficients and the seismic traces is illustrated by the following figure</a:t>
            </a:r>
          </a:p>
          <a:p>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35BFA050-D7DD-45A1-9E6C-798B7DFFF04B}" type="slidenum">
              <a:rPr lang="da-DK" smtClean="0"/>
              <a:pPr/>
              <a:t>6</a:t>
            </a:fld>
            <a:endParaRPr lang="da-DK"/>
          </a:p>
        </p:txBody>
      </p:sp>
    </p:spTree>
    <p:extLst>
      <p:ext uri="{BB962C8B-B14F-4D97-AF65-F5344CB8AC3E}">
        <p14:creationId xmlns:p14="http://schemas.microsoft.com/office/powerpoint/2010/main" val="38412343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The emitted seismic wave of a seismic survey, travels down through the subsurface and reflects whenever it hits an interface across which the elastic properties changes.</a:t>
            </a:r>
          </a:p>
          <a:p>
            <a:r>
              <a:rPr lang="en-US" baseline="0" dirty="0" smtClean="0"/>
              <a:t>The amplitude of the reflection is described by the reflection coefficients of the reflecting interfaces which is determined by the elastic properties across the reflector and the angle of the incident wave.</a:t>
            </a:r>
          </a:p>
          <a:p>
            <a:r>
              <a:rPr lang="en-US" baseline="0" dirty="0" smtClean="0"/>
              <a:t>The elastic properties of the greensand and the layer above and below, in order to model the top and bottom reflectors, are initially estimated by the well log data. At first the greensand layers are identified illustrated by this next slide.</a:t>
            </a:r>
            <a:endParaRPr lang="en-US" baseline="0" dirty="0" smtClean="0"/>
          </a:p>
        </p:txBody>
      </p:sp>
      <p:sp>
        <p:nvSpPr>
          <p:cNvPr id="4" name="Slide Number Placeholder 3"/>
          <p:cNvSpPr>
            <a:spLocks noGrp="1"/>
          </p:cNvSpPr>
          <p:nvPr>
            <p:ph type="sldNum" sz="quarter" idx="10"/>
          </p:nvPr>
        </p:nvSpPr>
        <p:spPr/>
        <p:txBody>
          <a:bodyPr/>
          <a:lstStyle/>
          <a:p>
            <a:fld id="{35BFA050-D7DD-45A1-9E6C-798B7DFFF04B}" type="slidenum">
              <a:rPr lang="da-DK" smtClean="0"/>
              <a:pPr/>
              <a:t>7</a:t>
            </a:fld>
            <a:endParaRPr lang="da-DK"/>
          </a:p>
        </p:txBody>
      </p:sp>
    </p:spTree>
    <p:extLst>
      <p:ext uri="{BB962C8B-B14F-4D97-AF65-F5344CB8AC3E}">
        <p14:creationId xmlns:p14="http://schemas.microsoft.com/office/powerpoint/2010/main" val="8018027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a:xfrm>
            <a:off x="5267325" y="498475"/>
            <a:ext cx="1543050" cy="1069975"/>
          </a:xfrm>
        </p:spPr>
      </p:sp>
      <p:sp>
        <p:nvSpPr>
          <p:cNvPr id="3" name="Pladsholder til noter 2"/>
          <p:cNvSpPr>
            <a:spLocks noGrp="1"/>
          </p:cNvSpPr>
          <p:nvPr>
            <p:ph type="body" idx="1"/>
          </p:nvPr>
        </p:nvSpPr>
        <p:spPr/>
        <p:txBody>
          <a:bodyPr>
            <a:normAutofit fontScale="92500" lnSpcReduction="20000"/>
          </a:bodyPr>
          <a:lstStyle/>
          <a:p>
            <a:r>
              <a:rPr lang="en-US" sz="1200" kern="1200" dirty="0" smtClean="0">
                <a:solidFill>
                  <a:schemeClr val="tx1"/>
                </a:solidFill>
                <a:latin typeface="+mn-lt"/>
                <a:ea typeface="+mn-ea"/>
                <a:cs typeface="+mn-cs"/>
              </a:rPr>
              <a:t>The greensand identified from this well log, the Nini-4</a:t>
            </a:r>
            <a:r>
              <a:rPr lang="en-US" sz="1200" kern="1200" baseline="0" dirty="0" smtClean="0">
                <a:solidFill>
                  <a:schemeClr val="tx1"/>
                </a:solidFill>
                <a:latin typeface="+mn-lt"/>
                <a:ea typeface="+mn-ea"/>
                <a:cs typeface="+mn-cs"/>
              </a:rPr>
              <a:t> well,</a:t>
            </a:r>
            <a:r>
              <a:rPr lang="en-US" sz="1200" kern="1200" dirty="0" smtClean="0">
                <a:solidFill>
                  <a:schemeClr val="tx1"/>
                </a:solidFill>
                <a:latin typeface="+mn-lt"/>
                <a:ea typeface="+mn-ea"/>
                <a:cs typeface="+mn-cs"/>
              </a:rPr>
              <a:t> is seen to be oil saturated by the high resistivity</a:t>
            </a:r>
            <a:r>
              <a:rPr lang="en-US" sz="1200" kern="1200" baseline="0" dirty="0" smtClean="0">
                <a:solidFill>
                  <a:schemeClr val="tx1"/>
                </a:solidFill>
                <a:latin typeface="+mn-lt"/>
                <a:ea typeface="+mn-ea"/>
                <a:cs typeface="+mn-cs"/>
              </a:rPr>
              <a:t> due to the low conductivity of the oil. </a:t>
            </a:r>
          </a:p>
          <a:p>
            <a:r>
              <a:rPr lang="en-US" sz="1200" kern="1200" baseline="0" dirty="0" smtClean="0">
                <a:solidFill>
                  <a:schemeClr val="tx1"/>
                </a:solidFill>
                <a:latin typeface="+mn-lt"/>
                <a:ea typeface="+mn-ea"/>
                <a:cs typeface="+mn-cs"/>
              </a:rPr>
              <a:t>The greensand layer is shown by the green background color. The depth interval of which the elastic properties of the layer above is shown by a pink background color.</a:t>
            </a:r>
          </a:p>
          <a:p>
            <a:r>
              <a:rPr lang="en-US" sz="1200" kern="1200" baseline="0" dirty="0" smtClean="0">
                <a:solidFill>
                  <a:schemeClr val="tx1"/>
                </a:solidFill>
                <a:latin typeface="+mn-lt"/>
                <a:ea typeface="+mn-ea"/>
                <a:cs typeface="+mn-cs"/>
              </a:rPr>
              <a:t>The elastic properties are estimated by an average.</a:t>
            </a:r>
          </a:p>
          <a:p>
            <a:r>
              <a:rPr lang="en-US" sz="1200" kern="1200" baseline="0" dirty="0" smtClean="0">
                <a:solidFill>
                  <a:schemeClr val="tx1"/>
                </a:solidFill>
                <a:latin typeface="+mn-lt"/>
                <a:ea typeface="+mn-ea"/>
                <a:cs typeface="+mn-cs"/>
              </a:rPr>
              <a:t>The reflectivity is then calculated as seen by the next slide.</a:t>
            </a:r>
            <a:endParaRPr lang="en-US" sz="1200" kern="1200" baseline="0" dirty="0" smtClean="0">
              <a:solidFill>
                <a:schemeClr val="tx1"/>
              </a:solidFill>
              <a:latin typeface="+mn-lt"/>
              <a:ea typeface="+mn-ea"/>
              <a:cs typeface="+mn-cs"/>
            </a:endParaRPr>
          </a:p>
        </p:txBody>
      </p:sp>
      <p:sp>
        <p:nvSpPr>
          <p:cNvPr id="4" name="Pladsholder til diasnummer 3"/>
          <p:cNvSpPr>
            <a:spLocks noGrp="1"/>
          </p:cNvSpPr>
          <p:nvPr>
            <p:ph type="sldNum" sz="quarter" idx="10"/>
          </p:nvPr>
        </p:nvSpPr>
        <p:spPr/>
        <p:txBody>
          <a:bodyPr/>
          <a:lstStyle/>
          <a:p>
            <a:fld id="{35BFA050-D7DD-45A1-9E6C-798B7DFFF04B}" type="slidenum">
              <a:rPr lang="da-DK" smtClean="0"/>
              <a:pPr/>
              <a:t>8</a:t>
            </a:fld>
            <a:endParaRPr lang="da-DK"/>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267325" y="498475"/>
            <a:ext cx="1543050" cy="1069975"/>
          </a:xfrm>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The reflectivity is calculated by the exact</a:t>
            </a:r>
            <a:r>
              <a:rPr lang="en-US" sz="1200" kern="1200" baseline="0" dirty="0" smtClean="0">
                <a:solidFill>
                  <a:schemeClr val="tx1"/>
                </a:solidFill>
                <a:latin typeface="+mn-lt"/>
                <a:ea typeface="+mn-ea"/>
                <a:cs typeface="+mn-cs"/>
              </a:rPr>
              <a:t> derivation of the </a:t>
            </a:r>
            <a:r>
              <a:rPr lang="en-US" sz="1200" kern="1200" baseline="0" dirty="0" err="1" smtClean="0">
                <a:solidFill>
                  <a:schemeClr val="tx1"/>
                </a:solidFill>
                <a:latin typeface="+mn-lt"/>
                <a:ea typeface="+mn-ea"/>
                <a:cs typeface="+mn-cs"/>
              </a:rPr>
              <a:t>Zoeppritz</a:t>
            </a:r>
            <a:r>
              <a:rPr lang="en-US" sz="1200" kern="1200" baseline="0" dirty="0" smtClean="0">
                <a:solidFill>
                  <a:schemeClr val="tx1"/>
                </a:solidFill>
                <a:latin typeface="+mn-lt"/>
                <a:ea typeface="+mn-ea"/>
                <a:cs typeface="+mn-cs"/>
              </a:rPr>
              <a:t> equation and by the linear two-term </a:t>
            </a:r>
            <a:r>
              <a:rPr lang="en-US" sz="1200" kern="1200" baseline="0" dirty="0" err="1" smtClean="0">
                <a:solidFill>
                  <a:schemeClr val="tx1"/>
                </a:solidFill>
                <a:latin typeface="+mn-lt"/>
                <a:ea typeface="+mn-ea"/>
                <a:cs typeface="+mn-cs"/>
              </a:rPr>
              <a:t>Shuey</a:t>
            </a:r>
            <a:r>
              <a:rPr lang="en-US" sz="1200" kern="1200" baseline="0" dirty="0" smtClean="0">
                <a:solidFill>
                  <a:schemeClr val="tx1"/>
                </a:solidFill>
                <a:latin typeface="+mn-lt"/>
                <a:ea typeface="+mn-ea"/>
                <a:cs typeface="+mn-cs"/>
              </a:rPr>
              <a:t> approximation</a:t>
            </a:r>
          </a:p>
          <a:p>
            <a:r>
              <a:rPr lang="en-US" sz="1200" kern="1200" baseline="0" dirty="0" smtClean="0">
                <a:solidFill>
                  <a:schemeClr val="tx1"/>
                </a:solidFill>
                <a:latin typeface="+mn-lt"/>
                <a:ea typeface="+mn-ea"/>
                <a:cs typeface="+mn-cs"/>
              </a:rPr>
              <a:t>First of all it is seen that AVO response of brine and oil saturated greensand is different. </a:t>
            </a:r>
          </a:p>
          <a:p>
            <a:r>
              <a:rPr lang="en-US" sz="1200" kern="1200" baseline="0" dirty="0" smtClean="0">
                <a:solidFill>
                  <a:schemeClr val="tx1"/>
                </a:solidFill>
                <a:latin typeface="+mn-lt"/>
                <a:ea typeface="+mn-ea"/>
                <a:cs typeface="+mn-cs"/>
              </a:rPr>
              <a:t>The p-wave reflection coefficients are not seen to change as function of offset, being the angle of the incident wave, in contrast to the reflectivity of the oil saturated greensand.</a:t>
            </a:r>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The reason to this is the low </a:t>
            </a:r>
            <a:r>
              <a:rPr lang="en-US" sz="1200" kern="1200" dirty="0" err="1" smtClean="0">
                <a:solidFill>
                  <a:schemeClr val="tx1"/>
                </a:solidFill>
                <a:latin typeface="+mn-lt"/>
                <a:ea typeface="+mn-ea"/>
                <a:cs typeface="+mn-cs"/>
              </a:rPr>
              <a:t>poisson</a:t>
            </a:r>
            <a:r>
              <a:rPr lang="en-US" sz="1200" kern="1200" dirty="0" smtClean="0">
                <a:solidFill>
                  <a:schemeClr val="tx1"/>
                </a:solidFill>
                <a:latin typeface="+mn-lt"/>
                <a:ea typeface="+mn-ea"/>
                <a:cs typeface="+mn-cs"/>
              </a:rPr>
              <a:t> ratio / </a:t>
            </a:r>
            <a:r>
              <a:rPr lang="en-US" sz="1200" kern="1200" dirty="0" err="1" smtClean="0">
                <a:solidFill>
                  <a:schemeClr val="tx1"/>
                </a:solidFill>
                <a:latin typeface="+mn-lt"/>
                <a:ea typeface="+mn-ea"/>
                <a:cs typeface="+mn-cs"/>
              </a:rPr>
              <a:t>vp</a:t>
            </a:r>
            <a:r>
              <a:rPr lang="en-US" sz="1200" kern="1200" dirty="0" smtClean="0">
                <a:solidFill>
                  <a:schemeClr val="tx1"/>
                </a:solidFill>
                <a:latin typeface="+mn-lt"/>
                <a:ea typeface="+mn-ea"/>
                <a:cs typeface="+mn-cs"/>
              </a:rPr>
              <a:t>-to-</a:t>
            </a:r>
            <a:r>
              <a:rPr lang="en-US" sz="1200" kern="1200" dirty="0" err="1" smtClean="0">
                <a:solidFill>
                  <a:schemeClr val="tx1"/>
                </a:solidFill>
                <a:latin typeface="+mn-lt"/>
                <a:ea typeface="+mn-ea"/>
                <a:cs typeface="+mn-cs"/>
              </a:rPr>
              <a:t>vs</a:t>
            </a:r>
            <a:r>
              <a:rPr lang="en-US" sz="1200" kern="1200" dirty="0" smtClean="0">
                <a:solidFill>
                  <a:schemeClr val="tx1"/>
                </a:solidFill>
                <a:latin typeface="+mn-lt"/>
                <a:ea typeface="+mn-ea"/>
                <a:cs typeface="+mn-cs"/>
              </a:rPr>
              <a:t> ratio</a:t>
            </a:r>
            <a:r>
              <a:rPr lang="en-US" sz="1200" kern="1200" baseline="0" dirty="0" smtClean="0">
                <a:solidFill>
                  <a:schemeClr val="tx1"/>
                </a:solidFill>
                <a:latin typeface="+mn-lt"/>
                <a:ea typeface="+mn-ea"/>
                <a:cs typeface="+mn-cs"/>
              </a:rPr>
              <a:t> of the oil saturated greensand </a:t>
            </a:r>
          </a:p>
          <a:p>
            <a:r>
              <a:rPr lang="en-US" sz="1200" kern="1200" baseline="0" dirty="0" smtClean="0">
                <a:solidFill>
                  <a:schemeClr val="tx1"/>
                </a:solidFill>
                <a:latin typeface="+mn-lt"/>
                <a:ea typeface="+mn-ea"/>
                <a:cs typeface="+mn-cs"/>
              </a:rPr>
              <a:t>The performance of the </a:t>
            </a:r>
            <a:r>
              <a:rPr lang="en-US" sz="1200" kern="1200" baseline="0" dirty="0" err="1" smtClean="0">
                <a:solidFill>
                  <a:schemeClr val="tx1"/>
                </a:solidFill>
                <a:latin typeface="+mn-lt"/>
                <a:ea typeface="+mn-ea"/>
                <a:cs typeface="+mn-cs"/>
              </a:rPr>
              <a:t>Shuey</a:t>
            </a:r>
            <a:r>
              <a:rPr lang="en-US" sz="1200" kern="1200" baseline="0" dirty="0" smtClean="0">
                <a:solidFill>
                  <a:schemeClr val="tx1"/>
                </a:solidFill>
                <a:latin typeface="+mn-lt"/>
                <a:ea typeface="+mn-ea"/>
                <a:cs typeface="+mn-cs"/>
              </a:rPr>
              <a:t> approximation is found to approximate the reflectivity well especially to the oil saturated case.</a:t>
            </a:r>
          </a:p>
          <a:p>
            <a:r>
              <a:rPr lang="en-US" sz="1200" kern="1200" baseline="0" dirty="0" smtClean="0">
                <a:solidFill>
                  <a:schemeClr val="tx1"/>
                </a:solidFill>
                <a:latin typeface="+mn-lt"/>
                <a:ea typeface="+mn-ea"/>
                <a:cs typeface="+mn-cs"/>
              </a:rPr>
              <a:t>In order to compare this response to the seismic data, the greensand is identified at the seismic profiles.</a:t>
            </a:r>
            <a:endParaRPr lang="en-US" sz="120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35BFA050-D7DD-45A1-9E6C-798B7DFFF04B}" type="slidenum">
              <a:rPr lang="da-DK" smtClean="0"/>
              <a:pPr/>
              <a:t>9</a:t>
            </a:fld>
            <a:endParaRPr lang="da-DK"/>
          </a:p>
        </p:txBody>
      </p:sp>
    </p:spTree>
    <p:extLst>
      <p:ext uri="{BB962C8B-B14F-4D97-AF65-F5344CB8AC3E}">
        <p14:creationId xmlns:p14="http://schemas.microsoft.com/office/powerpoint/2010/main" val="805137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s">
    <p:spTree>
      <p:nvGrpSpPr>
        <p:cNvPr id="1" name=""/>
        <p:cNvGrpSpPr/>
        <p:nvPr/>
      </p:nvGrpSpPr>
      <p:grpSpPr>
        <a:xfrm>
          <a:off x="0" y="0"/>
          <a:ext cx="0" cy="0"/>
          <a:chOff x="0" y="0"/>
          <a:chExt cx="0" cy="0"/>
        </a:xfrm>
      </p:grpSpPr>
      <p:sp>
        <p:nvSpPr>
          <p:cNvPr id="2" name="Title 1"/>
          <p:cNvSpPr>
            <a:spLocks noGrp="1"/>
          </p:cNvSpPr>
          <p:nvPr>
            <p:ph type="ctrTitle"/>
          </p:nvPr>
        </p:nvSpPr>
        <p:spPr>
          <a:xfrm>
            <a:off x="742950" y="2130426"/>
            <a:ext cx="8420100" cy="1470025"/>
          </a:xfrm>
        </p:spPr>
        <p:txBody>
          <a:bodyPr/>
          <a:lstStyle/>
          <a:p>
            <a:r>
              <a:rPr lang="da-DK" smtClean="0"/>
              <a:t>Klik for at redigere titeltypografi i masteren</a:t>
            </a:r>
            <a:endParaRPr lang="en-US"/>
          </a:p>
        </p:txBody>
      </p:sp>
      <p:sp>
        <p:nvSpPr>
          <p:cNvPr id="3" name="Subtitle 2"/>
          <p:cNvSpPr>
            <a:spLocks noGrp="1"/>
          </p:cNvSpPr>
          <p:nvPr>
            <p:ph type="subTitle" idx="1"/>
          </p:nvPr>
        </p:nvSpPr>
        <p:spPr>
          <a:xfrm>
            <a:off x="1485900" y="3886200"/>
            <a:ext cx="69342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a-DK" smtClean="0"/>
              <a:t>Klik for at redigere undertiteltypografien i masteren</a:t>
            </a:r>
            <a:endParaRPr lang="en-US"/>
          </a:p>
        </p:txBody>
      </p:sp>
      <p:sp>
        <p:nvSpPr>
          <p:cNvPr id="4" name="Date Placeholder 3"/>
          <p:cNvSpPr>
            <a:spLocks noGrp="1"/>
          </p:cNvSpPr>
          <p:nvPr>
            <p:ph type="dt" sz="half" idx="10"/>
          </p:nvPr>
        </p:nvSpPr>
        <p:spPr>
          <a:xfrm>
            <a:off x="495300" y="6245225"/>
            <a:ext cx="2311400" cy="476250"/>
          </a:xfrm>
          <a:prstGeom prst="rect">
            <a:avLst/>
          </a:prstGeom>
        </p:spPr>
        <p:txBody>
          <a:bodyPr/>
          <a:lstStyle>
            <a:lvl1pPr>
              <a:defRPr/>
            </a:lvl1pPr>
          </a:lstStyle>
          <a:p>
            <a:endParaRPr lang="en-US" dirty="0"/>
          </a:p>
        </p:txBody>
      </p:sp>
      <p:sp>
        <p:nvSpPr>
          <p:cNvPr id="5" name="Footer Placeholder 4"/>
          <p:cNvSpPr>
            <a:spLocks noGrp="1"/>
          </p:cNvSpPr>
          <p:nvPr>
            <p:ph type="ftr" sz="quarter" idx="11"/>
          </p:nvPr>
        </p:nvSpPr>
        <p:spPr/>
        <p:txBody>
          <a:bodyPr/>
          <a:lstStyle>
            <a:lvl1pPr>
              <a:defRPr/>
            </a:lvl1pPr>
          </a:lstStyle>
          <a:p>
            <a:r>
              <a:rPr lang="en-US" dirty="0" smtClean="0"/>
              <a:t>SPE meeting 28/2-2012</a:t>
            </a:r>
            <a:endParaRPr lang="en-US" dirty="0"/>
          </a:p>
        </p:txBody>
      </p:sp>
      <p:sp>
        <p:nvSpPr>
          <p:cNvPr id="6" name="Slide Number Placeholder 5"/>
          <p:cNvSpPr>
            <a:spLocks noGrp="1"/>
          </p:cNvSpPr>
          <p:nvPr>
            <p:ph type="sldNum" sz="quarter" idx="12"/>
          </p:nvPr>
        </p:nvSpPr>
        <p:spPr/>
        <p:txBody>
          <a:bodyPr/>
          <a:lstStyle>
            <a:lvl1pPr>
              <a:defRPr/>
            </a:lvl1pPr>
          </a:lstStyle>
          <a:p>
            <a:r>
              <a:rPr lang="en-US" dirty="0" smtClean="0"/>
              <a:t>1/20</a:t>
            </a:r>
            <a:endParaRPr lang="en-US" dirty="0"/>
          </a:p>
        </p:txBody>
      </p:sp>
    </p:spTree>
    <p:extLst>
      <p:ext uri="{BB962C8B-B14F-4D97-AF65-F5344CB8AC3E}">
        <p14:creationId xmlns:p14="http://schemas.microsoft.com/office/powerpoint/2010/main" val="25321866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smtClean="0"/>
              <a:t>Klik for at redigere titeltypografi i masteren</a:t>
            </a:r>
            <a:endParaRPr lang="en-US"/>
          </a:p>
        </p:txBody>
      </p:sp>
      <p:sp>
        <p:nvSpPr>
          <p:cNvPr id="3" name="Vertical Text Placeholder 2"/>
          <p:cNvSpPr>
            <a:spLocks noGrp="1"/>
          </p:cNvSpPr>
          <p:nvPr>
            <p:ph type="body" orient="vert" idx="1"/>
          </p:nvPr>
        </p:nvSpPr>
        <p:spPr/>
        <p:txBody>
          <a:bodyPr vert="eaVert"/>
          <a:lstStyle/>
          <a:p>
            <a:pPr lvl="0"/>
            <a:r>
              <a:rPr lang="da-DK" smtClean="0"/>
              <a:t>Klik for at redigere typografi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en-US"/>
          </a:p>
        </p:txBody>
      </p:sp>
      <p:sp>
        <p:nvSpPr>
          <p:cNvPr id="4" name="Date Placeholder 3"/>
          <p:cNvSpPr>
            <a:spLocks noGrp="1"/>
          </p:cNvSpPr>
          <p:nvPr>
            <p:ph type="dt" sz="half" idx="10"/>
          </p:nvPr>
        </p:nvSpPr>
        <p:spPr>
          <a:xfrm>
            <a:off x="495300" y="6245225"/>
            <a:ext cx="2311400" cy="476250"/>
          </a:xfrm>
          <a:prstGeom prst="rect">
            <a:avLst/>
          </a:prstGeom>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r>
              <a:rPr lang="en-US" smtClean="0"/>
              <a:t>SPE meeting 28/2-2012</a:t>
            </a:r>
            <a:endParaRPr lang="en-US"/>
          </a:p>
        </p:txBody>
      </p:sp>
      <p:sp>
        <p:nvSpPr>
          <p:cNvPr id="6" name="Slide Number Placeholder 5"/>
          <p:cNvSpPr>
            <a:spLocks noGrp="1"/>
          </p:cNvSpPr>
          <p:nvPr>
            <p:ph type="sldNum" sz="quarter" idx="12"/>
          </p:nvPr>
        </p:nvSpPr>
        <p:spPr/>
        <p:txBody>
          <a:bodyPr/>
          <a:lstStyle>
            <a:lvl1pPr>
              <a:defRPr/>
            </a:lvl1pPr>
          </a:lstStyle>
          <a:p>
            <a:fld id="{F76D0E77-4031-A24B-95DD-C6AF10B7F3F6}" type="slidenum">
              <a:rPr lang="en-US"/>
              <a:pPr/>
              <a:t>‹#›</a:t>
            </a:fld>
            <a:endParaRPr lang="en-US"/>
          </a:p>
        </p:txBody>
      </p:sp>
    </p:spTree>
    <p:extLst>
      <p:ext uri="{BB962C8B-B14F-4D97-AF65-F5344CB8AC3E}">
        <p14:creationId xmlns:p14="http://schemas.microsoft.com/office/powerpoint/2010/main" val="12259186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81850" y="274639"/>
            <a:ext cx="2228850" cy="5851525"/>
          </a:xfrm>
        </p:spPr>
        <p:txBody>
          <a:bodyPr vert="eaVert"/>
          <a:lstStyle/>
          <a:p>
            <a:r>
              <a:rPr lang="da-DK" smtClean="0"/>
              <a:t>Klik for at redigere titeltypografi i masteren</a:t>
            </a:r>
            <a:endParaRPr lang="en-US"/>
          </a:p>
        </p:txBody>
      </p:sp>
      <p:sp>
        <p:nvSpPr>
          <p:cNvPr id="3" name="Vertical Text Placeholder 2"/>
          <p:cNvSpPr>
            <a:spLocks noGrp="1"/>
          </p:cNvSpPr>
          <p:nvPr>
            <p:ph type="body" orient="vert" idx="1"/>
          </p:nvPr>
        </p:nvSpPr>
        <p:spPr>
          <a:xfrm>
            <a:off x="495300" y="274639"/>
            <a:ext cx="6534150" cy="5851525"/>
          </a:xfrm>
        </p:spPr>
        <p:txBody>
          <a:bodyPr vert="eaVert"/>
          <a:lstStyle/>
          <a:p>
            <a:pPr lvl="0"/>
            <a:r>
              <a:rPr lang="da-DK" smtClean="0"/>
              <a:t>Klik for at redigere typografi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en-US"/>
          </a:p>
        </p:txBody>
      </p:sp>
      <p:sp>
        <p:nvSpPr>
          <p:cNvPr id="4" name="Date Placeholder 3"/>
          <p:cNvSpPr>
            <a:spLocks noGrp="1"/>
          </p:cNvSpPr>
          <p:nvPr>
            <p:ph type="dt" sz="half" idx="10"/>
          </p:nvPr>
        </p:nvSpPr>
        <p:spPr>
          <a:xfrm>
            <a:off x="495300" y="6245225"/>
            <a:ext cx="2311400" cy="476250"/>
          </a:xfrm>
          <a:prstGeom prst="rect">
            <a:avLst/>
          </a:prstGeom>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r>
              <a:rPr lang="en-US" smtClean="0"/>
              <a:t>SPE meeting 28/2-2012</a:t>
            </a:r>
            <a:endParaRPr lang="en-US"/>
          </a:p>
        </p:txBody>
      </p:sp>
      <p:sp>
        <p:nvSpPr>
          <p:cNvPr id="6" name="Slide Number Placeholder 5"/>
          <p:cNvSpPr>
            <a:spLocks noGrp="1"/>
          </p:cNvSpPr>
          <p:nvPr>
            <p:ph type="sldNum" sz="quarter" idx="12"/>
          </p:nvPr>
        </p:nvSpPr>
        <p:spPr/>
        <p:txBody>
          <a:bodyPr/>
          <a:lstStyle>
            <a:lvl1pPr>
              <a:defRPr/>
            </a:lvl1pPr>
          </a:lstStyle>
          <a:p>
            <a:fld id="{D873D33F-370F-6A45-9265-7AE843E9DBEF}" type="slidenum">
              <a:rPr lang="en-US"/>
              <a:pPr/>
              <a:t>‹#›</a:t>
            </a:fld>
            <a:endParaRPr lang="en-US"/>
          </a:p>
        </p:txBody>
      </p:sp>
    </p:spTree>
    <p:extLst>
      <p:ext uri="{BB962C8B-B14F-4D97-AF65-F5344CB8AC3E}">
        <p14:creationId xmlns:p14="http://schemas.microsoft.com/office/powerpoint/2010/main" val="22696585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smtClean="0"/>
              <a:t>Klik for at redigere titeltypografi i masteren</a:t>
            </a:r>
            <a:endParaRPr lang="en-US"/>
          </a:p>
        </p:txBody>
      </p:sp>
      <p:sp>
        <p:nvSpPr>
          <p:cNvPr id="3" name="Content Placeholder 2"/>
          <p:cNvSpPr>
            <a:spLocks noGrp="1"/>
          </p:cNvSpPr>
          <p:nvPr>
            <p:ph idx="1"/>
          </p:nvPr>
        </p:nvSpPr>
        <p:spPr/>
        <p:txBody>
          <a:bodyPr/>
          <a:lstStyle/>
          <a:p>
            <a:pPr lvl="0"/>
            <a:r>
              <a:rPr lang="da-DK" smtClean="0"/>
              <a:t>Klik for at redigere typografi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en-US"/>
          </a:p>
        </p:txBody>
      </p:sp>
      <p:sp>
        <p:nvSpPr>
          <p:cNvPr id="4" name="Date Placeholder 3"/>
          <p:cNvSpPr>
            <a:spLocks noGrp="1"/>
          </p:cNvSpPr>
          <p:nvPr>
            <p:ph type="dt" sz="half" idx="10"/>
          </p:nvPr>
        </p:nvSpPr>
        <p:spPr>
          <a:xfrm>
            <a:off x="495300" y="6245225"/>
            <a:ext cx="2311400" cy="476250"/>
          </a:xfrm>
          <a:prstGeom prst="rect">
            <a:avLst/>
          </a:prstGeom>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r>
              <a:rPr lang="en-US" smtClean="0"/>
              <a:t>SPE meeting 28/2-2012</a:t>
            </a:r>
            <a:endParaRPr lang="en-US"/>
          </a:p>
        </p:txBody>
      </p:sp>
      <p:sp>
        <p:nvSpPr>
          <p:cNvPr id="6" name="Slide Number Placeholder 5"/>
          <p:cNvSpPr>
            <a:spLocks noGrp="1"/>
          </p:cNvSpPr>
          <p:nvPr>
            <p:ph type="sldNum" sz="quarter" idx="12"/>
          </p:nvPr>
        </p:nvSpPr>
        <p:spPr/>
        <p:txBody>
          <a:bodyPr/>
          <a:lstStyle>
            <a:lvl1pPr>
              <a:defRPr/>
            </a:lvl1pPr>
          </a:lstStyle>
          <a:p>
            <a:fld id="{704C5835-BE58-0F40-810C-2B889730FF6D}" type="slidenum">
              <a:rPr lang="en-US"/>
              <a:pPr/>
              <a:t>‹#›</a:t>
            </a:fld>
            <a:endParaRPr lang="en-US"/>
          </a:p>
        </p:txBody>
      </p:sp>
    </p:spTree>
    <p:extLst>
      <p:ext uri="{BB962C8B-B14F-4D97-AF65-F5344CB8AC3E}">
        <p14:creationId xmlns:p14="http://schemas.microsoft.com/office/powerpoint/2010/main" val="26963426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le 1"/>
          <p:cNvSpPr>
            <a:spLocks noGrp="1"/>
          </p:cNvSpPr>
          <p:nvPr>
            <p:ph type="title"/>
          </p:nvPr>
        </p:nvSpPr>
        <p:spPr>
          <a:xfrm>
            <a:off x="782638" y="4406901"/>
            <a:ext cx="8420100" cy="1362075"/>
          </a:xfrm>
        </p:spPr>
        <p:txBody>
          <a:bodyPr anchor="t"/>
          <a:lstStyle>
            <a:lvl1pPr algn="l">
              <a:defRPr sz="4000" b="1" cap="all"/>
            </a:lvl1pPr>
          </a:lstStyle>
          <a:p>
            <a:r>
              <a:rPr lang="da-DK" smtClean="0"/>
              <a:t>Klik for at redigere titeltypografi i masteren</a:t>
            </a:r>
            <a:endParaRPr lang="en-US"/>
          </a:p>
        </p:txBody>
      </p:sp>
      <p:sp>
        <p:nvSpPr>
          <p:cNvPr id="3" name="Text Placeholder 2"/>
          <p:cNvSpPr>
            <a:spLocks noGrp="1"/>
          </p:cNvSpPr>
          <p:nvPr>
            <p:ph type="body" idx="1"/>
          </p:nvPr>
        </p:nvSpPr>
        <p:spPr>
          <a:xfrm>
            <a:off x="782638" y="2906714"/>
            <a:ext cx="84201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a-DK" smtClean="0"/>
              <a:t>Klik for at redigere typografi i masteren</a:t>
            </a:r>
          </a:p>
        </p:txBody>
      </p:sp>
      <p:sp>
        <p:nvSpPr>
          <p:cNvPr id="4" name="Date Placeholder 3"/>
          <p:cNvSpPr>
            <a:spLocks noGrp="1"/>
          </p:cNvSpPr>
          <p:nvPr>
            <p:ph type="dt" sz="half" idx="10"/>
          </p:nvPr>
        </p:nvSpPr>
        <p:spPr>
          <a:xfrm>
            <a:off x="495300" y="6245225"/>
            <a:ext cx="2311400" cy="476250"/>
          </a:xfrm>
          <a:prstGeom prst="rect">
            <a:avLst/>
          </a:prstGeom>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r>
              <a:rPr lang="en-US" smtClean="0"/>
              <a:t>SPE meeting 28/2-2012</a:t>
            </a:r>
            <a:endParaRPr lang="en-US"/>
          </a:p>
        </p:txBody>
      </p:sp>
      <p:sp>
        <p:nvSpPr>
          <p:cNvPr id="6" name="Slide Number Placeholder 5"/>
          <p:cNvSpPr>
            <a:spLocks noGrp="1"/>
          </p:cNvSpPr>
          <p:nvPr>
            <p:ph type="sldNum" sz="quarter" idx="12"/>
          </p:nvPr>
        </p:nvSpPr>
        <p:spPr/>
        <p:txBody>
          <a:bodyPr/>
          <a:lstStyle>
            <a:lvl1pPr>
              <a:defRPr/>
            </a:lvl1pPr>
          </a:lstStyle>
          <a:p>
            <a:fld id="{77B3F42F-C5CC-9C43-969E-7BE503E88D03}" type="slidenum">
              <a:rPr lang="en-US"/>
              <a:pPr/>
              <a:t>‹#›</a:t>
            </a:fld>
            <a:endParaRPr lang="en-US"/>
          </a:p>
        </p:txBody>
      </p:sp>
    </p:spTree>
    <p:extLst>
      <p:ext uri="{BB962C8B-B14F-4D97-AF65-F5344CB8AC3E}">
        <p14:creationId xmlns:p14="http://schemas.microsoft.com/office/powerpoint/2010/main" val="38850228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smtClean="0"/>
              <a:t>Klik for at redigere titeltypografi i masteren</a:t>
            </a:r>
            <a:endParaRPr lang="en-US"/>
          </a:p>
        </p:txBody>
      </p:sp>
      <p:sp>
        <p:nvSpPr>
          <p:cNvPr id="3" name="Content Placeholder 2"/>
          <p:cNvSpPr>
            <a:spLocks noGrp="1"/>
          </p:cNvSpPr>
          <p:nvPr>
            <p:ph sz="half" idx="1"/>
          </p:nvPr>
        </p:nvSpPr>
        <p:spPr>
          <a:xfrm>
            <a:off x="495300" y="1600201"/>
            <a:ext cx="43815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smtClean="0"/>
              <a:t>Klik for at redigere typografi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en-US"/>
          </a:p>
        </p:txBody>
      </p:sp>
      <p:sp>
        <p:nvSpPr>
          <p:cNvPr id="4" name="Content Placeholder 3"/>
          <p:cNvSpPr>
            <a:spLocks noGrp="1"/>
          </p:cNvSpPr>
          <p:nvPr>
            <p:ph sz="half" idx="2"/>
          </p:nvPr>
        </p:nvSpPr>
        <p:spPr>
          <a:xfrm>
            <a:off x="5029200" y="1600201"/>
            <a:ext cx="43815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smtClean="0"/>
              <a:t>Klik for at redigere typografi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en-US"/>
          </a:p>
        </p:txBody>
      </p:sp>
      <p:sp>
        <p:nvSpPr>
          <p:cNvPr id="5" name="Date Placeholder 4"/>
          <p:cNvSpPr>
            <a:spLocks noGrp="1"/>
          </p:cNvSpPr>
          <p:nvPr>
            <p:ph type="dt" sz="half" idx="10"/>
          </p:nvPr>
        </p:nvSpPr>
        <p:spPr>
          <a:xfrm>
            <a:off x="495300" y="6245225"/>
            <a:ext cx="2311400" cy="476250"/>
          </a:xfrm>
          <a:prstGeom prst="rect">
            <a:avLst/>
          </a:prstGeom>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r>
              <a:rPr lang="en-US" smtClean="0"/>
              <a:t>SPE meeting 28/2-2012</a:t>
            </a:r>
            <a:endParaRPr lang="en-US"/>
          </a:p>
        </p:txBody>
      </p:sp>
      <p:sp>
        <p:nvSpPr>
          <p:cNvPr id="7" name="Slide Number Placeholder 6"/>
          <p:cNvSpPr>
            <a:spLocks noGrp="1"/>
          </p:cNvSpPr>
          <p:nvPr>
            <p:ph type="sldNum" sz="quarter" idx="12"/>
          </p:nvPr>
        </p:nvSpPr>
        <p:spPr/>
        <p:txBody>
          <a:bodyPr/>
          <a:lstStyle>
            <a:lvl1pPr>
              <a:defRPr/>
            </a:lvl1pPr>
          </a:lstStyle>
          <a:p>
            <a:fld id="{E2884D3D-E5C8-6B4C-B00E-5657A0126E03}" type="slidenum">
              <a:rPr lang="en-US"/>
              <a:pPr/>
              <a:t>‹#›</a:t>
            </a:fld>
            <a:endParaRPr lang="en-US"/>
          </a:p>
        </p:txBody>
      </p:sp>
    </p:spTree>
    <p:extLst>
      <p:ext uri="{BB962C8B-B14F-4D97-AF65-F5344CB8AC3E}">
        <p14:creationId xmlns:p14="http://schemas.microsoft.com/office/powerpoint/2010/main" val="31268498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da-DK" smtClean="0"/>
              <a:t>Klik for at redigere titeltypografi i masteren</a:t>
            </a:r>
            <a:endParaRPr lang="en-US"/>
          </a:p>
        </p:txBody>
      </p:sp>
      <p:sp>
        <p:nvSpPr>
          <p:cNvPr id="3" name="Text Placeholder 2"/>
          <p:cNvSpPr>
            <a:spLocks noGrp="1"/>
          </p:cNvSpPr>
          <p:nvPr>
            <p:ph type="body" idx="1"/>
          </p:nvPr>
        </p:nvSpPr>
        <p:spPr>
          <a:xfrm>
            <a:off x="495301" y="1535113"/>
            <a:ext cx="437673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smtClean="0"/>
              <a:t>Klik for at redigere typografi i masteren</a:t>
            </a:r>
          </a:p>
        </p:txBody>
      </p:sp>
      <p:sp>
        <p:nvSpPr>
          <p:cNvPr id="4" name="Content Placeholder 3"/>
          <p:cNvSpPr>
            <a:spLocks noGrp="1"/>
          </p:cNvSpPr>
          <p:nvPr>
            <p:ph sz="half" idx="2"/>
          </p:nvPr>
        </p:nvSpPr>
        <p:spPr>
          <a:xfrm>
            <a:off x="495301" y="2174875"/>
            <a:ext cx="437673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smtClean="0"/>
              <a:t>Klik for at redigere typografi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en-US"/>
          </a:p>
        </p:txBody>
      </p:sp>
      <p:sp>
        <p:nvSpPr>
          <p:cNvPr id="5" name="Text Placeholder 4"/>
          <p:cNvSpPr>
            <a:spLocks noGrp="1"/>
          </p:cNvSpPr>
          <p:nvPr>
            <p:ph type="body" sz="quarter" idx="3"/>
          </p:nvPr>
        </p:nvSpPr>
        <p:spPr>
          <a:xfrm>
            <a:off x="5032375" y="1535113"/>
            <a:ext cx="437832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smtClean="0"/>
              <a:t>Klik for at redigere typografi i masteren</a:t>
            </a:r>
          </a:p>
        </p:txBody>
      </p:sp>
      <p:sp>
        <p:nvSpPr>
          <p:cNvPr id="6" name="Content Placeholder 5"/>
          <p:cNvSpPr>
            <a:spLocks noGrp="1"/>
          </p:cNvSpPr>
          <p:nvPr>
            <p:ph sz="quarter" idx="4"/>
          </p:nvPr>
        </p:nvSpPr>
        <p:spPr>
          <a:xfrm>
            <a:off x="5032375" y="2174875"/>
            <a:ext cx="437832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smtClean="0"/>
              <a:t>Klik for at redigere typografi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en-US"/>
          </a:p>
        </p:txBody>
      </p:sp>
      <p:sp>
        <p:nvSpPr>
          <p:cNvPr id="7" name="Date Placeholder 6"/>
          <p:cNvSpPr>
            <a:spLocks noGrp="1"/>
          </p:cNvSpPr>
          <p:nvPr>
            <p:ph type="dt" sz="half" idx="10"/>
          </p:nvPr>
        </p:nvSpPr>
        <p:spPr>
          <a:xfrm>
            <a:off x="495300" y="6245225"/>
            <a:ext cx="2311400" cy="476250"/>
          </a:xfrm>
          <a:prstGeom prst="rect">
            <a:avLst/>
          </a:prstGeom>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r>
              <a:rPr lang="en-US" smtClean="0"/>
              <a:t>SPE meeting 28/2-2012</a:t>
            </a:r>
            <a:endParaRPr lang="en-US"/>
          </a:p>
        </p:txBody>
      </p:sp>
      <p:sp>
        <p:nvSpPr>
          <p:cNvPr id="9" name="Slide Number Placeholder 8"/>
          <p:cNvSpPr>
            <a:spLocks noGrp="1"/>
          </p:cNvSpPr>
          <p:nvPr>
            <p:ph type="sldNum" sz="quarter" idx="12"/>
          </p:nvPr>
        </p:nvSpPr>
        <p:spPr/>
        <p:txBody>
          <a:bodyPr/>
          <a:lstStyle>
            <a:lvl1pPr>
              <a:defRPr/>
            </a:lvl1pPr>
          </a:lstStyle>
          <a:p>
            <a:fld id="{A1F04D6D-D570-6647-8745-2AE08B18C668}" type="slidenum">
              <a:rPr lang="en-US"/>
              <a:pPr/>
              <a:t>‹#›</a:t>
            </a:fld>
            <a:endParaRPr lang="en-US"/>
          </a:p>
        </p:txBody>
      </p:sp>
    </p:spTree>
    <p:extLst>
      <p:ext uri="{BB962C8B-B14F-4D97-AF65-F5344CB8AC3E}">
        <p14:creationId xmlns:p14="http://schemas.microsoft.com/office/powerpoint/2010/main" val="17078226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smtClean="0"/>
              <a:t>Klik for at redigere titeltypografi i masteren</a:t>
            </a:r>
            <a:endParaRPr lang="en-US"/>
          </a:p>
        </p:txBody>
      </p:sp>
      <p:sp>
        <p:nvSpPr>
          <p:cNvPr id="3" name="Date Placeholder 2"/>
          <p:cNvSpPr>
            <a:spLocks noGrp="1"/>
          </p:cNvSpPr>
          <p:nvPr>
            <p:ph type="dt" sz="half" idx="10"/>
          </p:nvPr>
        </p:nvSpPr>
        <p:spPr>
          <a:xfrm>
            <a:off x="495300" y="6245225"/>
            <a:ext cx="2311400" cy="476250"/>
          </a:xfrm>
          <a:prstGeom prst="rect">
            <a:avLst/>
          </a:prstGeom>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r>
              <a:rPr lang="en-US" smtClean="0"/>
              <a:t>SPE meeting 28/2-2012</a:t>
            </a:r>
            <a:endParaRPr lang="en-US"/>
          </a:p>
        </p:txBody>
      </p:sp>
      <p:sp>
        <p:nvSpPr>
          <p:cNvPr id="5" name="Slide Number Placeholder 4"/>
          <p:cNvSpPr>
            <a:spLocks noGrp="1"/>
          </p:cNvSpPr>
          <p:nvPr>
            <p:ph type="sldNum" sz="quarter" idx="12"/>
          </p:nvPr>
        </p:nvSpPr>
        <p:spPr/>
        <p:txBody>
          <a:bodyPr/>
          <a:lstStyle>
            <a:lvl1pPr>
              <a:defRPr/>
            </a:lvl1pPr>
          </a:lstStyle>
          <a:p>
            <a:fld id="{DF644CB9-1C78-7240-A02A-4AA9C5358B3A}" type="slidenum">
              <a:rPr lang="en-US"/>
              <a:pPr/>
              <a:t>‹#›</a:t>
            </a:fld>
            <a:endParaRPr lang="en-US"/>
          </a:p>
        </p:txBody>
      </p:sp>
    </p:spTree>
    <p:extLst>
      <p:ext uri="{BB962C8B-B14F-4D97-AF65-F5344CB8AC3E}">
        <p14:creationId xmlns:p14="http://schemas.microsoft.com/office/powerpoint/2010/main" val="42772504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95300" y="6245225"/>
            <a:ext cx="2311400" cy="476250"/>
          </a:xfrm>
          <a:prstGeom prst="rect">
            <a:avLst/>
          </a:prstGeom>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r>
              <a:rPr lang="en-US" smtClean="0"/>
              <a:t>SPE meeting 28/2-2012</a:t>
            </a:r>
            <a:endParaRPr lang="en-US"/>
          </a:p>
        </p:txBody>
      </p:sp>
      <p:sp>
        <p:nvSpPr>
          <p:cNvPr id="4" name="Slide Number Placeholder 3"/>
          <p:cNvSpPr>
            <a:spLocks noGrp="1"/>
          </p:cNvSpPr>
          <p:nvPr>
            <p:ph type="sldNum" sz="quarter" idx="12"/>
          </p:nvPr>
        </p:nvSpPr>
        <p:spPr/>
        <p:txBody>
          <a:bodyPr/>
          <a:lstStyle>
            <a:lvl1pPr>
              <a:defRPr/>
            </a:lvl1pPr>
          </a:lstStyle>
          <a:p>
            <a:fld id="{8CA92402-AE7E-2842-9674-06C124D15B7E}" type="slidenum">
              <a:rPr lang="en-US"/>
              <a:pPr/>
              <a:t>‹#›</a:t>
            </a:fld>
            <a:endParaRPr lang="en-US"/>
          </a:p>
        </p:txBody>
      </p:sp>
    </p:spTree>
    <p:extLst>
      <p:ext uri="{BB962C8B-B14F-4D97-AF65-F5344CB8AC3E}">
        <p14:creationId xmlns:p14="http://schemas.microsoft.com/office/powerpoint/2010/main" val="6302092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le 1"/>
          <p:cNvSpPr>
            <a:spLocks noGrp="1"/>
          </p:cNvSpPr>
          <p:nvPr>
            <p:ph type="title"/>
          </p:nvPr>
        </p:nvSpPr>
        <p:spPr>
          <a:xfrm>
            <a:off x="495300" y="273050"/>
            <a:ext cx="3259138" cy="1162050"/>
          </a:xfrm>
        </p:spPr>
        <p:txBody>
          <a:bodyPr anchor="b"/>
          <a:lstStyle>
            <a:lvl1pPr algn="l">
              <a:defRPr sz="2000" b="1"/>
            </a:lvl1pPr>
          </a:lstStyle>
          <a:p>
            <a:r>
              <a:rPr lang="da-DK" smtClean="0"/>
              <a:t>Klik for at redigere titeltypografi i masteren</a:t>
            </a:r>
            <a:endParaRPr lang="en-US"/>
          </a:p>
        </p:txBody>
      </p:sp>
      <p:sp>
        <p:nvSpPr>
          <p:cNvPr id="3" name="Content Placeholder 2"/>
          <p:cNvSpPr>
            <a:spLocks noGrp="1"/>
          </p:cNvSpPr>
          <p:nvPr>
            <p:ph idx="1"/>
          </p:nvPr>
        </p:nvSpPr>
        <p:spPr>
          <a:xfrm>
            <a:off x="3873500" y="273051"/>
            <a:ext cx="553720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smtClean="0"/>
              <a:t>Klik for at redigere typografi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en-US"/>
          </a:p>
        </p:txBody>
      </p:sp>
      <p:sp>
        <p:nvSpPr>
          <p:cNvPr id="4" name="Text Placeholder 3"/>
          <p:cNvSpPr>
            <a:spLocks noGrp="1"/>
          </p:cNvSpPr>
          <p:nvPr>
            <p:ph type="body" sz="half" idx="2"/>
          </p:nvPr>
        </p:nvSpPr>
        <p:spPr>
          <a:xfrm>
            <a:off x="495300" y="1435101"/>
            <a:ext cx="3259138"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smtClean="0"/>
              <a:t>Klik for at redigere typografi i masteren</a:t>
            </a:r>
          </a:p>
        </p:txBody>
      </p:sp>
      <p:sp>
        <p:nvSpPr>
          <p:cNvPr id="5" name="Date Placeholder 4"/>
          <p:cNvSpPr>
            <a:spLocks noGrp="1"/>
          </p:cNvSpPr>
          <p:nvPr>
            <p:ph type="dt" sz="half" idx="10"/>
          </p:nvPr>
        </p:nvSpPr>
        <p:spPr>
          <a:xfrm>
            <a:off x="495300" y="6245225"/>
            <a:ext cx="2311400" cy="476250"/>
          </a:xfrm>
          <a:prstGeom prst="rect">
            <a:avLst/>
          </a:prstGeom>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r>
              <a:rPr lang="en-US" smtClean="0"/>
              <a:t>SPE meeting 28/2-2012</a:t>
            </a:r>
            <a:endParaRPr lang="en-US"/>
          </a:p>
        </p:txBody>
      </p:sp>
      <p:sp>
        <p:nvSpPr>
          <p:cNvPr id="7" name="Slide Number Placeholder 6"/>
          <p:cNvSpPr>
            <a:spLocks noGrp="1"/>
          </p:cNvSpPr>
          <p:nvPr>
            <p:ph type="sldNum" sz="quarter" idx="12"/>
          </p:nvPr>
        </p:nvSpPr>
        <p:spPr/>
        <p:txBody>
          <a:bodyPr/>
          <a:lstStyle>
            <a:lvl1pPr>
              <a:defRPr/>
            </a:lvl1pPr>
          </a:lstStyle>
          <a:p>
            <a:fld id="{DDB56E09-8B9D-8841-BD64-BC96820AF9B7}" type="slidenum">
              <a:rPr lang="en-US"/>
              <a:pPr/>
              <a:t>‹#›</a:t>
            </a:fld>
            <a:endParaRPr lang="en-US"/>
          </a:p>
        </p:txBody>
      </p:sp>
    </p:spTree>
    <p:extLst>
      <p:ext uri="{BB962C8B-B14F-4D97-AF65-F5344CB8AC3E}">
        <p14:creationId xmlns:p14="http://schemas.microsoft.com/office/powerpoint/2010/main" val="26563999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le 1"/>
          <p:cNvSpPr>
            <a:spLocks noGrp="1"/>
          </p:cNvSpPr>
          <p:nvPr>
            <p:ph type="title"/>
          </p:nvPr>
        </p:nvSpPr>
        <p:spPr>
          <a:xfrm>
            <a:off x="1941512" y="4800600"/>
            <a:ext cx="5943600" cy="566738"/>
          </a:xfrm>
        </p:spPr>
        <p:txBody>
          <a:bodyPr anchor="b"/>
          <a:lstStyle>
            <a:lvl1pPr algn="l">
              <a:defRPr sz="2000" b="1"/>
            </a:lvl1pPr>
          </a:lstStyle>
          <a:p>
            <a:r>
              <a:rPr lang="da-DK" smtClean="0"/>
              <a:t>Klik for at redigere titeltypografi i masteren</a:t>
            </a:r>
            <a:endParaRPr lang="en-US"/>
          </a:p>
        </p:txBody>
      </p:sp>
      <p:sp>
        <p:nvSpPr>
          <p:cNvPr id="3" name="Picture Placeholder 2"/>
          <p:cNvSpPr>
            <a:spLocks noGrp="1"/>
          </p:cNvSpPr>
          <p:nvPr>
            <p:ph type="pic" idx="1"/>
          </p:nvPr>
        </p:nvSpPr>
        <p:spPr>
          <a:xfrm>
            <a:off x="1941512"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a-DK" smtClean="0"/>
              <a:t>Klik på ikonet for at tilføje et billede</a:t>
            </a:r>
            <a:endParaRPr lang="en-US"/>
          </a:p>
        </p:txBody>
      </p:sp>
      <p:sp>
        <p:nvSpPr>
          <p:cNvPr id="4" name="Text Placeholder 3"/>
          <p:cNvSpPr>
            <a:spLocks noGrp="1"/>
          </p:cNvSpPr>
          <p:nvPr>
            <p:ph type="body" sz="half" idx="2"/>
          </p:nvPr>
        </p:nvSpPr>
        <p:spPr>
          <a:xfrm>
            <a:off x="1941512"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smtClean="0"/>
              <a:t>Klik for at redigere typografi i masteren</a:t>
            </a:r>
          </a:p>
        </p:txBody>
      </p:sp>
      <p:sp>
        <p:nvSpPr>
          <p:cNvPr id="5" name="Date Placeholder 4"/>
          <p:cNvSpPr>
            <a:spLocks noGrp="1"/>
          </p:cNvSpPr>
          <p:nvPr>
            <p:ph type="dt" sz="half" idx="10"/>
          </p:nvPr>
        </p:nvSpPr>
        <p:spPr>
          <a:xfrm>
            <a:off x="495300" y="6245225"/>
            <a:ext cx="2311400" cy="476250"/>
          </a:xfrm>
          <a:prstGeom prst="rect">
            <a:avLst/>
          </a:prstGeom>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r>
              <a:rPr lang="en-US" smtClean="0"/>
              <a:t>SPE meeting 28/2-2012</a:t>
            </a:r>
            <a:endParaRPr lang="en-US"/>
          </a:p>
        </p:txBody>
      </p:sp>
      <p:sp>
        <p:nvSpPr>
          <p:cNvPr id="7" name="Slide Number Placeholder 6"/>
          <p:cNvSpPr>
            <a:spLocks noGrp="1"/>
          </p:cNvSpPr>
          <p:nvPr>
            <p:ph type="sldNum" sz="quarter" idx="12"/>
          </p:nvPr>
        </p:nvSpPr>
        <p:spPr/>
        <p:txBody>
          <a:bodyPr/>
          <a:lstStyle>
            <a:lvl1pPr>
              <a:defRPr/>
            </a:lvl1pPr>
          </a:lstStyle>
          <a:p>
            <a:fld id="{BF94A3B7-25CC-B04D-AC33-E3A28FEEBAA9}" type="slidenum">
              <a:rPr lang="en-US"/>
              <a:pPr/>
              <a:t>‹#›</a:t>
            </a:fld>
            <a:endParaRPr lang="en-US"/>
          </a:p>
        </p:txBody>
      </p:sp>
    </p:spTree>
    <p:extLst>
      <p:ext uri="{BB962C8B-B14F-4D97-AF65-F5344CB8AC3E}">
        <p14:creationId xmlns:p14="http://schemas.microsoft.com/office/powerpoint/2010/main" val="3245201397"/>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png"/><Relationship Id="rId14" Type="http://schemas.openxmlformats.org/officeDocument/2006/relationships/image" Target="../media/image2.emf"/><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95300" y="274638"/>
            <a:ext cx="8915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da-DK" smtClean="0"/>
              <a:t>Klik for at redigere titeltypografi i masteren</a:t>
            </a:r>
            <a:endParaRPr lang="en-US" dirty="0"/>
          </a:p>
        </p:txBody>
      </p:sp>
      <p:sp>
        <p:nvSpPr>
          <p:cNvPr id="1027" name="Rectangle 3"/>
          <p:cNvSpPr>
            <a:spLocks noGrp="1" noChangeArrowheads="1"/>
          </p:cNvSpPr>
          <p:nvPr>
            <p:ph type="body" idx="1"/>
          </p:nvPr>
        </p:nvSpPr>
        <p:spPr bwMode="auto">
          <a:xfrm>
            <a:off x="495300" y="1600201"/>
            <a:ext cx="89154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da-DK" smtClean="0"/>
              <a:t>Klik for at redigere typografi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en-US"/>
          </a:p>
        </p:txBody>
      </p:sp>
      <p:sp>
        <p:nvSpPr>
          <p:cNvPr id="1029" name="Rectangle 5"/>
          <p:cNvSpPr>
            <a:spLocks noGrp="1" noChangeArrowheads="1"/>
          </p:cNvSpPr>
          <p:nvPr>
            <p:ph type="ftr" sz="quarter" idx="3"/>
          </p:nvPr>
        </p:nvSpPr>
        <p:spPr bwMode="auto">
          <a:xfrm>
            <a:off x="3384550" y="6245225"/>
            <a:ext cx="31369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a:lvl1pPr>
          </a:lstStyle>
          <a:p>
            <a:r>
              <a:rPr lang="en-US" smtClean="0"/>
              <a:t>SPE meeting 28/2-2012</a:t>
            </a:r>
            <a:endParaRPr lang="en-US" dirty="0"/>
          </a:p>
        </p:txBody>
      </p:sp>
      <p:sp>
        <p:nvSpPr>
          <p:cNvPr id="1030" name="Rectangle 6"/>
          <p:cNvSpPr>
            <a:spLocks noGrp="1" noChangeArrowheads="1"/>
          </p:cNvSpPr>
          <p:nvPr>
            <p:ph type="sldNum" sz="quarter" idx="4"/>
          </p:nvPr>
        </p:nvSpPr>
        <p:spPr bwMode="auto">
          <a:xfrm>
            <a:off x="7099300" y="6245225"/>
            <a:ext cx="23114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a:lvl1pPr>
          </a:lstStyle>
          <a:p>
            <a:r>
              <a:rPr lang="en-US" dirty="0" smtClean="0"/>
              <a:t>1/10</a:t>
            </a:r>
            <a:endParaRPr lang="en-US" dirty="0"/>
          </a:p>
        </p:txBody>
      </p:sp>
      <p:pic>
        <p:nvPicPr>
          <p:cNvPr id="1037" name="Picture 13" descr="Center for Energy Resources Engineerin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73050" y="6237288"/>
            <a:ext cx="3657601" cy="42386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DTU UK A1 8.0.eps"/>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609184" y="188640"/>
            <a:ext cx="3149600" cy="72390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ea typeface="ＭＳ Ｐゴシック" charset="0"/>
        </a:defRPr>
      </a:lvl2pPr>
      <a:lvl3pPr algn="ctr" rtl="0" eaLnBrk="1" fontAlgn="base" hangingPunct="1">
        <a:spcBef>
          <a:spcPct val="0"/>
        </a:spcBef>
        <a:spcAft>
          <a:spcPct val="0"/>
        </a:spcAft>
        <a:defRPr sz="4400">
          <a:solidFill>
            <a:schemeClr val="tx2"/>
          </a:solidFill>
          <a:latin typeface="Arial" charset="0"/>
          <a:ea typeface="ＭＳ Ｐゴシック" charset="0"/>
        </a:defRPr>
      </a:lvl3pPr>
      <a:lvl4pPr algn="ctr" rtl="0" eaLnBrk="1" fontAlgn="base" hangingPunct="1">
        <a:spcBef>
          <a:spcPct val="0"/>
        </a:spcBef>
        <a:spcAft>
          <a:spcPct val="0"/>
        </a:spcAft>
        <a:defRPr sz="4400">
          <a:solidFill>
            <a:schemeClr val="tx2"/>
          </a:solidFill>
          <a:latin typeface="Arial" charset="0"/>
          <a:ea typeface="ＭＳ Ｐゴシック" charset="0"/>
        </a:defRPr>
      </a:lvl4pPr>
      <a:lvl5pPr algn="ctr" rtl="0" eaLnBrk="1" fontAlgn="base" hangingPunct="1">
        <a:spcBef>
          <a:spcPct val="0"/>
        </a:spcBef>
        <a:spcAft>
          <a:spcPct val="0"/>
        </a:spcAft>
        <a:defRPr sz="4400">
          <a:solidFill>
            <a:schemeClr val="tx2"/>
          </a:solidFill>
          <a:latin typeface="Arial" charset="0"/>
          <a:ea typeface="ＭＳ Ｐゴシック" charset="0"/>
        </a:defRPr>
      </a:lvl5pPr>
      <a:lvl6pPr marL="457200" algn="ctr" rtl="0" eaLnBrk="1" fontAlgn="base" hangingPunct="1">
        <a:spcBef>
          <a:spcPct val="0"/>
        </a:spcBef>
        <a:spcAft>
          <a:spcPct val="0"/>
        </a:spcAft>
        <a:defRPr sz="4400">
          <a:solidFill>
            <a:schemeClr val="tx2"/>
          </a:solidFill>
          <a:latin typeface="Arial" charset="0"/>
          <a:ea typeface="ＭＳ Ｐゴシック" charset="0"/>
        </a:defRPr>
      </a:lvl6pPr>
      <a:lvl7pPr marL="914400" algn="ctr" rtl="0" eaLnBrk="1" fontAlgn="base" hangingPunct="1">
        <a:spcBef>
          <a:spcPct val="0"/>
        </a:spcBef>
        <a:spcAft>
          <a:spcPct val="0"/>
        </a:spcAft>
        <a:defRPr sz="4400">
          <a:solidFill>
            <a:schemeClr val="tx2"/>
          </a:solidFill>
          <a:latin typeface="Arial" charset="0"/>
          <a:ea typeface="ＭＳ Ｐゴシック" charset="0"/>
        </a:defRPr>
      </a:lvl7pPr>
      <a:lvl8pPr marL="1371600" algn="ctr" rtl="0" eaLnBrk="1" fontAlgn="base" hangingPunct="1">
        <a:spcBef>
          <a:spcPct val="0"/>
        </a:spcBef>
        <a:spcAft>
          <a:spcPct val="0"/>
        </a:spcAft>
        <a:defRPr sz="4400">
          <a:solidFill>
            <a:schemeClr val="tx2"/>
          </a:solidFill>
          <a:latin typeface="Arial" charset="0"/>
          <a:ea typeface="ＭＳ Ｐゴシック" charset="0"/>
        </a:defRPr>
      </a:lvl8pPr>
      <a:lvl9pPr marL="1828800" algn="ctr" rtl="0" eaLnBrk="1" fontAlgn="base" hangingPunct="1">
        <a:spcBef>
          <a:spcPct val="0"/>
        </a:spcBef>
        <a:spcAft>
          <a:spcPct val="0"/>
        </a:spcAft>
        <a:defRPr sz="4400">
          <a:solidFill>
            <a:schemeClr val="tx2"/>
          </a:solidFill>
          <a:latin typeface="Arial" charset="0"/>
          <a:ea typeface="ＭＳ Ｐゴシック"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ea typeface="+mn-ea"/>
        </a:defRPr>
      </a:lvl2pPr>
      <a:lvl3pPr marL="1143000" indent="-228600" algn="l" rtl="0" eaLnBrk="1" fontAlgn="base" hangingPunct="1">
        <a:spcBef>
          <a:spcPct val="20000"/>
        </a:spcBef>
        <a:spcAft>
          <a:spcPct val="0"/>
        </a:spcAft>
        <a:buChar char="•"/>
        <a:defRPr sz="2400">
          <a:solidFill>
            <a:schemeClr val="tx1"/>
          </a:solidFill>
          <a:latin typeface="+mn-lt"/>
          <a:ea typeface="+mn-ea"/>
        </a:defRPr>
      </a:lvl3pPr>
      <a:lvl4pPr marL="1600200" indent="-228600" algn="l" rtl="0" eaLnBrk="1" fontAlgn="base" hangingPunct="1">
        <a:spcBef>
          <a:spcPct val="20000"/>
        </a:spcBef>
        <a:spcAft>
          <a:spcPct val="0"/>
        </a:spcAft>
        <a:buChar char="–"/>
        <a:defRPr sz="2000">
          <a:solidFill>
            <a:schemeClr val="tx1"/>
          </a:solidFill>
          <a:latin typeface="+mn-lt"/>
          <a:ea typeface="+mn-ea"/>
        </a:defRPr>
      </a:lvl4pPr>
      <a:lvl5pPr marL="2057400" indent="-228600" algn="l" rtl="0" eaLnBrk="1" fontAlgn="base" hangingPunct="1">
        <a:spcBef>
          <a:spcPct val="20000"/>
        </a:spcBef>
        <a:spcAft>
          <a:spcPct val="0"/>
        </a:spcAft>
        <a:buChar char="»"/>
        <a:defRPr sz="2000">
          <a:solidFill>
            <a:schemeClr val="tx1"/>
          </a:solidFill>
          <a:latin typeface="+mn-lt"/>
          <a:ea typeface="+mn-ea"/>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7.em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8.emf"/></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12.xml"/><Relationship Id="rId5" Type="http://schemas.openxmlformats.org/officeDocument/2006/relationships/image" Target="../media/image9.png"/><Relationship Id="rId1" Type="http://schemas.microsoft.com/office/2007/relationships/media" Target="../media/media1.m4v"/><Relationship Id="rId2" Type="http://schemas.openxmlformats.org/officeDocument/2006/relationships/video" Target="../media/media1.m4v"/></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0.em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1.em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7.em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12.em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11.e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13.em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14.emf"/></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22.xml"/><Relationship Id="rId5" Type="http://schemas.openxmlformats.org/officeDocument/2006/relationships/image" Target="../media/image15.png"/><Relationship Id="rId1" Type="http://schemas.microsoft.com/office/2007/relationships/media" Target="../media/media2.m4v"/><Relationship Id="rId2" Type="http://schemas.openxmlformats.org/officeDocument/2006/relationships/video" Target="../media/media2.m4v"/></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16.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17.jp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25.xml"/><Relationship Id="rId5" Type="http://schemas.openxmlformats.org/officeDocument/2006/relationships/image" Target="../media/image18.png"/><Relationship Id="rId1" Type="http://schemas.microsoft.com/office/2007/relationships/media" Target="../media/media3.m4v"/><Relationship Id="rId2" Type="http://schemas.openxmlformats.org/officeDocument/2006/relationships/video" Target="../media/media3.m4v"/></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2.xml"/><Relationship Id="rId4" Type="http://schemas.openxmlformats.org/officeDocument/2006/relationships/diagramLayout" Target="../diagrams/layout2.xml"/><Relationship Id="rId5" Type="http://schemas.openxmlformats.org/officeDocument/2006/relationships/diagramQuickStyle" Target="../diagrams/quickStyle2.xml"/><Relationship Id="rId6" Type="http://schemas.openxmlformats.org/officeDocument/2006/relationships/diagramColors" Target="../diagrams/colors2.xml"/><Relationship Id="rId7" Type="http://schemas.microsoft.com/office/2007/relationships/diagramDrawing" Target="../diagrams/drawing2.xml"/><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31.xml"/><Relationship Id="rId5" Type="http://schemas.openxmlformats.org/officeDocument/2006/relationships/image" Target="../media/image19.png"/><Relationship Id="rId1" Type="http://schemas.microsoft.com/office/2007/relationships/media" Target="../media/media4.m4v"/><Relationship Id="rId2" Type="http://schemas.openxmlformats.org/officeDocument/2006/relationships/video" Target="../media/media4.m4v"/></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33.xml"/><Relationship Id="rId5" Type="http://schemas.openxmlformats.org/officeDocument/2006/relationships/image" Target="../media/image20.png"/><Relationship Id="rId1" Type="http://schemas.microsoft.com/office/2007/relationships/media" Target="../media/media5.m4v"/><Relationship Id="rId2" Type="http://schemas.openxmlformats.org/officeDocument/2006/relationships/video" Target="../media/media5.m4v"/></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21.emf"/></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22.emf"/></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23.emf"/></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38.xml"/><Relationship Id="rId5" Type="http://schemas.openxmlformats.org/officeDocument/2006/relationships/image" Target="../media/image24.png"/><Relationship Id="rId1" Type="http://schemas.microsoft.com/office/2007/relationships/media" Target="../media/media6.m4v"/><Relationship Id="rId2" Type="http://schemas.openxmlformats.org/officeDocument/2006/relationships/video" Target="../media/media6.m4v"/></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25.em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image" Target="../media/image26.emf"/><Relationship Id="rId4" Type="http://schemas.openxmlformats.org/officeDocument/2006/relationships/image" Target="../media/image27.emf"/><Relationship Id="rId5" Type="http://schemas.openxmlformats.org/officeDocument/2006/relationships/image" Target="../media/image28.emf"/><Relationship Id="rId1" Type="http://schemas.openxmlformats.org/officeDocument/2006/relationships/slideLayout" Target="../slideLayouts/slideLayout5.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image" Target="../media/image29.emf"/></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1" Type="http://schemas.openxmlformats.org/officeDocument/2006/relationships/slideLayout" Target="../slideLayouts/slideLayout5.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5.em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6.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704528" y="1556793"/>
            <a:ext cx="8420100" cy="1470025"/>
          </a:xfrm>
        </p:spPr>
        <p:txBody>
          <a:bodyPr/>
          <a:lstStyle/>
          <a:p>
            <a:r>
              <a:rPr lang="da-DK" dirty="0" smtClean="0"/>
              <a:t>AVO </a:t>
            </a:r>
            <a:r>
              <a:rPr lang="da-DK" dirty="0" err="1" smtClean="0"/>
              <a:t>analysis</a:t>
            </a:r>
            <a:r>
              <a:rPr lang="da-DK" dirty="0" smtClean="0"/>
              <a:t> &amp; rock </a:t>
            </a:r>
            <a:r>
              <a:rPr lang="da-DK" dirty="0" err="1" smtClean="0"/>
              <a:t>physics</a:t>
            </a:r>
            <a:r>
              <a:rPr lang="da-DK" dirty="0" smtClean="0"/>
              <a:t> </a:t>
            </a:r>
            <a:r>
              <a:rPr lang="da-DK" dirty="0" err="1" smtClean="0"/>
              <a:t>based</a:t>
            </a:r>
            <a:r>
              <a:rPr lang="da-DK" dirty="0" smtClean="0"/>
              <a:t> AVO inversion</a:t>
            </a:r>
            <a:endParaRPr lang="en-US" dirty="0"/>
          </a:p>
        </p:txBody>
      </p:sp>
      <p:sp>
        <p:nvSpPr>
          <p:cNvPr id="2052" name="Rectangle 4"/>
          <p:cNvSpPr>
            <a:spLocks noGrp="1" noChangeArrowheads="1"/>
          </p:cNvSpPr>
          <p:nvPr>
            <p:ph type="subTitle" idx="1"/>
          </p:nvPr>
        </p:nvSpPr>
        <p:spPr>
          <a:xfrm>
            <a:off x="920552" y="3212976"/>
            <a:ext cx="7510265" cy="2952328"/>
          </a:xfrm>
        </p:spPr>
        <p:txBody>
          <a:bodyPr/>
          <a:lstStyle/>
          <a:p>
            <a:endParaRPr lang="en-US" dirty="0" smtClean="0"/>
          </a:p>
          <a:p>
            <a:r>
              <a:rPr lang="en-US" sz="2800" dirty="0" smtClean="0"/>
              <a:t>Stud. MSc Asger Johansen</a:t>
            </a:r>
          </a:p>
          <a:p>
            <a:pPr algn="l"/>
            <a:endParaRPr lang="en-US" sz="2400" dirty="0" smtClean="0"/>
          </a:p>
          <a:p>
            <a:pPr algn="l"/>
            <a:r>
              <a:rPr lang="en-US" sz="2400" dirty="0" smtClean="0"/>
              <a:t>Supervisors: </a:t>
            </a:r>
          </a:p>
          <a:p>
            <a:pPr algn="l"/>
            <a:r>
              <a:rPr lang="en-US" sz="2400" dirty="0" smtClean="0"/>
              <a:t>Thomas </a:t>
            </a:r>
            <a:r>
              <a:rPr lang="en-US" sz="2400" dirty="0" err="1" smtClean="0"/>
              <a:t>Mejer</a:t>
            </a:r>
            <a:r>
              <a:rPr lang="en-US" sz="2400" dirty="0" smtClean="0"/>
              <a:t> Hansen, IMM DTU</a:t>
            </a:r>
          </a:p>
          <a:p>
            <a:pPr algn="l"/>
            <a:r>
              <a:rPr lang="en-US" sz="2400" dirty="0" smtClean="0"/>
              <a:t>Ida </a:t>
            </a:r>
            <a:r>
              <a:rPr lang="en-US" sz="2400" dirty="0" err="1" smtClean="0"/>
              <a:t>Lykke</a:t>
            </a:r>
            <a:r>
              <a:rPr lang="en-US" sz="2400" dirty="0"/>
              <a:t> </a:t>
            </a:r>
            <a:r>
              <a:rPr lang="en-US" sz="2400" dirty="0" err="1" smtClean="0"/>
              <a:t>Fabricius</a:t>
            </a:r>
            <a:r>
              <a:rPr lang="en-US" sz="2400" dirty="0" smtClean="0"/>
              <a:t>, BYG DTU</a:t>
            </a:r>
          </a:p>
          <a:p>
            <a:pPr algn="l"/>
            <a:endParaRPr lang="en-US" dirty="0"/>
          </a:p>
        </p:txBody>
      </p:sp>
      <p:sp>
        <p:nvSpPr>
          <p:cNvPr id="4" name="Pladsholder til diasnummer 3"/>
          <p:cNvSpPr>
            <a:spLocks noGrp="1"/>
          </p:cNvSpPr>
          <p:nvPr>
            <p:ph type="sldNum" sz="quarter" idx="12"/>
          </p:nvPr>
        </p:nvSpPr>
        <p:spPr/>
        <p:txBody>
          <a:bodyPr/>
          <a:lstStyle/>
          <a:p>
            <a:r>
              <a:rPr lang="en-US" dirty="0" smtClean="0"/>
              <a:t>1/46</a:t>
            </a:r>
            <a:endParaRPr lang="en-US" dirty="0"/>
          </a:p>
        </p:txBody>
      </p:sp>
      <p:sp>
        <p:nvSpPr>
          <p:cNvPr id="5" name="Pladsholder til sidefod 4"/>
          <p:cNvSpPr>
            <a:spLocks noGrp="1"/>
          </p:cNvSpPr>
          <p:nvPr>
            <p:ph type="ftr" sz="quarter" idx="11"/>
          </p:nvPr>
        </p:nvSpPr>
        <p:spPr/>
        <p:txBody>
          <a:bodyPr/>
          <a:lstStyle/>
          <a:p>
            <a:r>
              <a:rPr lang="en-US" dirty="0" smtClean="0"/>
              <a:t>Thesis </a:t>
            </a:r>
            <a:r>
              <a:rPr lang="en-US" dirty="0" err="1" smtClean="0"/>
              <a:t>defence</a:t>
            </a:r>
            <a:r>
              <a:rPr lang="en-US" dirty="0" smtClean="0"/>
              <a:t> 14/</a:t>
            </a:r>
            <a:r>
              <a:rPr lang="en-US" dirty="0"/>
              <a:t>5</a:t>
            </a:r>
            <a:r>
              <a:rPr lang="en-US" dirty="0" smtClean="0"/>
              <a:t>-2012</a:t>
            </a:r>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advTm="3677"/>
    </mc:Choice>
    <mc:Fallback xmlns="">
      <p:transition xmlns:p14="http://schemas.microsoft.com/office/powerpoint/2010/main" spd="slow" advTm="3677"/>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descr="greensand_limits_1293SPE.pdf"/>
          <p:cNvPicPr>
            <a:picLocks noGrp="1" noChangeAspect="1"/>
          </p:cNvPicPr>
          <p:nvPr>
            <p:ph idx="1"/>
          </p:nvPr>
        </p:nvPicPr>
        <p:blipFill>
          <a:blip r:embed="rId3">
            <a:extLst>
              <a:ext uri="{28A0092B-C50C-407E-A947-70E740481C1C}">
                <a14:useLocalDpi xmlns:a14="http://schemas.microsoft.com/office/drawing/2010/main" val="0"/>
              </a:ext>
            </a:extLst>
          </a:blip>
          <a:srcRect l="2641" r="2641"/>
          <a:stretch>
            <a:fillRect/>
          </a:stretch>
        </p:blipFill>
        <p:spPr>
          <a:xfrm>
            <a:off x="-231575" y="764704"/>
            <a:ext cx="10638291" cy="5400600"/>
          </a:xfrm>
        </p:spPr>
      </p:pic>
      <p:sp>
        <p:nvSpPr>
          <p:cNvPr id="5" name="Slide Number Placeholder 4"/>
          <p:cNvSpPr>
            <a:spLocks noGrp="1"/>
          </p:cNvSpPr>
          <p:nvPr>
            <p:ph type="sldNum" sz="quarter" idx="12"/>
          </p:nvPr>
        </p:nvSpPr>
        <p:spPr/>
        <p:txBody>
          <a:bodyPr/>
          <a:lstStyle/>
          <a:p>
            <a:fld id="{704C5835-BE58-0F40-810C-2B889730FF6D}" type="slidenum">
              <a:rPr lang="en-US" smtClean="0"/>
              <a:pPr/>
              <a:t>10</a:t>
            </a:fld>
            <a:r>
              <a:rPr lang="en-US" dirty="0" smtClean="0"/>
              <a:t>/46</a:t>
            </a:r>
            <a:endParaRPr lang="en-US" dirty="0"/>
          </a:p>
        </p:txBody>
      </p:sp>
      <p:cxnSp>
        <p:nvCxnSpPr>
          <p:cNvPr id="7" name="Straight Arrow Connector 6"/>
          <p:cNvCxnSpPr/>
          <p:nvPr/>
        </p:nvCxnSpPr>
        <p:spPr>
          <a:xfrm flipH="1">
            <a:off x="3152801" y="2348880"/>
            <a:ext cx="720080" cy="1368152"/>
          </a:xfrm>
          <a:prstGeom prst="straightConnector1">
            <a:avLst/>
          </a:prstGeom>
          <a:ln w="76200" cmpd="sng">
            <a:tailEnd type="arrow"/>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3080792" y="1844825"/>
            <a:ext cx="1800200" cy="461665"/>
          </a:xfrm>
          <a:prstGeom prst="rect">
            <a:avLst/>
          </a:prstGeom>
          <a:noFill/>
        </p:spPr>
        <p:txBody>
          <a:bodyPr wrap="square" rtlCol="0">
            <a:spAutoFit/>
          </a:bodyPr>
          <a:lstStyle/>
          <a:p>
            <a:r>
              <a:rPr lang="en-US" sz="2400" dirty="0" smtClean="0">
                <a:solidFill>
                  <a:schemeClr val="bg1"/>
                </a:solidFill>
              </a:rPr>
              <a:t>Greensand</a:t>
            </a:r>
            <a:endParaRPr lang="en-US" sz="2400" dirty="0">
              <a:solidFill>
                <a:schemeClr val="bg1"/>
              </a:solidFill>
            </a:endParaRPr>
          </a:p>
        </p:txBody>
      </p:sp>
      <p:cxnSp>
        <p:nvCxnSpPr>
          <p:cNvPr id="9" name="Straight Arrow Connector 8"/>
          <p:cNvCxnSpPr/>
          <p:nvPr/>
        </p:nvCxnSpPr>
        <p:spPr>
          <a:xfrm flipH="1">
            <a:off x="4448944" y="2924944"/>
            <a:ext cx="864096" cy="648072"/>
          </a:xfrm>
          <a:prstGeom prst="straightConnector1">
            <a:avLst/>
          </a:prstGeom>
          <a:ln w="76200" cmpd="sng">
            <a:tailEnd type="arrow"/>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4880991" y="2348881"/>
            <a:ext cx="1800200" cy="461665"/>
          </a:xfrm>
          <a:prstGeom prst="rect">
            <a:avLst/>
          </a:prstGeom>
          <a:noFill/>
        </p:spPr>
        <p:txBody>
          <a:bodyPr wrap="square" rtlCol="0">
            <a:spAutoFit/>
          </a:bodyPr>
          <a:lstStyle/>
          <a:p>
            <a:r>
              <a:rPr lang="en-US" sz="2400" dirty="0" smtClean="0">
                <a:solidFill>
                  <a:schemeClr val="bg1"/>
                </a:solidFill>
              </a:rPr>
              <a:t>Balder</a:t>
            </a:r>
            <a:endParaRPr lang="en-US" sz="2400" dirty="0">
              <a:solidFill>
                <a:schemeClr val="bg1"/>
              </a:solidFill>
            </a:endParaRPr>
          </a:p>
        </p:txBody>
      </p:sp>
      <p:cxnSp>
        <p:nvCxnSpPr>
          <p:cNvPr id="12" name="Straight Arrow Connector 11"/>
          <p:cNvCxnSpPr/>
          <p:nvPr/>
        </p:nvCxnSpPr>
        <p:spPr>
          <a:xfrm flipH="1">
            <a:off x="6033121" y="3212976"/>
            <a:ext cx="864096" cy="648072"/>
          </a:xfrm>
          <a:prstGeom prst="straightConnector1">
            <a:avLst/>
          </a:prstGeom>
          <a:ln w="76200" cmpd="sng">
            <a:tailEnd type="arrow"/>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6537175" y="2708921"/>
            <a:ext cx="1800200" cy="461665"/>
          </a:xfrm>
          <a:prstGeom prst="rect">
            <a:avLst/>
          </a:prstGeom>
          <a:noFill/>
        </p:spPr>
        <p:txBody>
          <a:bodyPr wrap="square" rtlCol="0">
            <a:spAutoFit/>
          </a:bodyPr>
          <a:lstStyle/>
          <a:p>
            <a:r>
              <a:rPr lang="en-US" sz="2400" dirty="0" err="1" smtClean="0">
                <a:solidFill>
                  <a:schemeClr val="bg1"/>
                </a:solidFill>
              </a:rPr>
              <a:t>Ekofisk</a:t>
            </a:r>
            <a:endParaRPr lang="en-US" sz="2400" dirty="0">
              <a:solidFill>
                <a:schemeClr val="bg1"/>
              </a:solidFill>
            </a:endParaRPr>
          </a:p>
        </p:txBody>
      </p:sp>
      <p:cxnSp>
        <p:nvCxnSpPr>
          <p:cNvPr id="15" name="Straight Arrow Connector 14"/>
          <p:cNvCxnSpPr/>
          <p:nvPr/>
        </p:nvCxnSpPr>
        <p:spPr>
          <a:xfrm flipH="1">
            <a:off x="1568625" y="2276872"/>
            <a:ext cx="2088232" cy="1512168"/>
          </a:xfrm>
          <a:prstGeom prst="straightConnector1">
            <a:avLst/>
          </a:prstGeom>
          <a:ln w="76200" cmpd="sng">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flipH="1">
            <a:off x="2864768" y="2348880"/>
            <a:ext cx="864096" cy="1296144"/>
          </a:xfrm>
          <a:prstGeom prst="straightConnector1">
            <a:avLst/>
          </a:prstGeom>
          <a:ln w="76200" cmpd="sng">
            <a:tailEnd type="arrow"/>
          </a:ln>
        </p:spPr>
        <p:style>
          <a:lnRef idx="2">
            <a:schemeClr val="accent1"/>
          </a:lnRef>
          <a:fillRef idx="0">
            <a:schemeClr val="accent1"/>
          </a:fillRef>
          <a:effectRef idx="1">
            <a:schemeClr val="accent1"/>
          </a:effectRef>
          <a:fontRef idx="minor">
            <a:schemeClr val="tx1"/>
          </a:fontRef>
        </p:style>
      </p:cxnSp>
      <p:sp>
        <p:nvSpPr>
          <p:cNvPr id="2" name="Rectangle 1"/>
          <p:cNvSpPr/>
          <p:nvPr/>
        </p:nvSpPr>
        <p:spPr>
          <a:xfrm>
            <a:off x="2720751" y="3573016"/>
            <a:ext cx="72008" cy="144016"/>
          </a:xfrm>
          <a:prstGeom prst="rect">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a:off x="3008784" y="3717032"/>
            <a:ext cx="72008" cy="144016"/>
          </a:xfrm>
          <a:prstGeom prst="rect">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p:nvSpPr>
        <p:spPr>
          <a:xfrm>
            <a:off x="1424608" y="3861048"/>
            <a:ext cx="72008" cy="72008"/>
          </a:xfrm>
          <a:prstGeom prst="rect">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Pladsholder til sidefod 4"/>
          <p:cNvSpPr>
            <a:spLocks noGrp="1"/>
          </p:cNvSpPr>
          <p:nvPr>
            <p:ph type="ftr" sz="quarter" idx="11"/>
          </p:nvPr>
        </p:nvSpPr>
        <p:spPr>
          <a:xfrm>
            <a:off x="3384550" y="6245225"/>
            <a:ext cx="3136900" cy="476250"/>
          </a:xfrm>
        </p:spPr>
        <p:txBody>
          <a:bodyPr/>
          <a:lstStyle/>
          <a:p>
            <a:r>
              <a:rPr lang="en-US" dirty="0" smtClean="0"/>
              <a:t>Thesis </a:t>
            </a:r>
            <a:r>
              <a:rPr lang="en-US" dirty="0" err="1" smtClean="0"/>
              <a:t>defence</a:t>
            </a:r>
            <a:r>
              <a:rPr lang="en-US" dirty="0" smtClean="0"/>
              <a:t> 14/</a:t>
            </a:r>
            <a:r>
              <a:rPr lang="en-US" dirty="0"/>
              <a:t>5</a:t>
            </a:r>
            <a:r>
              <a:rPr lang="en-US" dirty="0" smtClean="0"/>
              <a:t>-2012</a:t>
            </a:r>
            <a:endParaRPr lang="en-US" dirty="0"/>
          </a:p>
        </p:txBody>
      </p:sp>
    </p:spTree>
    <p:extLst>
      <p:ext uri="{BB962C8B-B14F-4D97-AF65-F5344CB8AC3E}">
        <p14:creationId xmlns:p14="http://schemas.microsoft.com/office/powerpoint/2010/main" val="1934004908"/>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AVO response </a:t>
            </a:r>
            <a:br>
              <a:rPr lang="en-US" dirty="0"/>
            </a:br>
            <a:endParaRPr lang="en-US" dirty="0"/>
          </a:p>
        </p:txBody>
      </p:sp>
      <p:pic>
        <p:nvPicPr>
          <p:cNvPr id="6" name="Content Placeholder 5" descr="image_target_trace_inline_1293_crossline_6785.pdf"/>
          <p:cNvPicPr>
            <a:picLocks noGrp="1" noChangeAspect="1"/>
          </p:cNvPicPr>
          <p:nvPr>
            <p:ph idx="1"/>
          </p:nvPr>
        </p:nvPicPr>
        <p:blipFill rotWithShape="1">
          <a:blip r:embed="rId3">
            <a:extLst>
              <a:ext uri="{28A0092B-C50C-407E-A947-70E740481C1C}">
                <a14:useLocalDpi xmlns:a14="http://schemas.microsoft.com/office/drawing/2010/main" val="0"/>
              </a:ext>
            </a:extLst>
          </a:blip>
          <a:srcRect l="35683" t="66770" r="31037" b="-453"/>
          <a:stretch/>
        </p:blipFill>
        <p:spPr>
          <a:xfrm>
            <a:off x="848544" y="2060848"/>
            <a:ext cx="8280920" cy="4030134"/>
          </a:xfrm>
        </p:spPr>
      </p:pic>
      <p:sp>
        <p:nvSpPr>
          <p:cNvPr id="5" name="Slide Number Placeholder 4"/>
          <p:cNvSpPr>
            <a:spLocks noGrp="1"/>
          </p:cNvSpPr>
          <p:nvPr>
            <p:ph type="sldNum" sz="quarter" idx="12"/>
          </p:nvPr>
        </p:nvSpPr>
        <p:spPr/>
        <p:txBody>
          <a:bodyPr/>
          <a:lstStyle/>
          <a:p>
            <a:fld id="{704C5835-BE58-0F40-810C-2B889730FF6D}" type="slidenum">
              <a:rPr lang="en-US" smtClean="0"/>
              <a:pPr/>
              <a:t>11</a:t>
            </a:fld>
            <a:r>
              <a:rPr lang="en-US" dirty="0" smtClean="0"/>
              <a:t>/46</a:t>
            </a:r>
            <a:endParaRPr lang="en-US" dirty="0"/>
          </a:p>
        </p:txBody>
      </p:sp>
      <p:sp>
        <p:nvSpPr>
          <p:cNvPr id="7" name="Content Placeholder 2"/>
          <p:cNvSpPr txBox="1">
            <a:spLocks/>
          </p:cNvSpPr>
          <p:nvPr/>
        </p:nvSpPr>
        <p:spPr bwMode="auto">
          <a:xfrm>
            <a:off x="488504" y="980728"/>
            <a:ext cx="89154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ea typeface="+mn-ea"/>
              </a:defRPr>
            </a:lvl2pPr>
            <a:lvl3pPr marL="1143000" indent="-228600" algn="l" rtl="0" eaLnBrk="1" fontAlgn="base" hangingPunct="1">
              <a:spcBef>
                <a:spcPct val="20000"/>
              </a:spcBef>
              <a:spcAft>
                <a:spcPct val="0"/>
              </a:spcAft>
              <a:buChar char="•"/>
              <a:defRPr sz="2400">
                <a:solidFill>
                  <a:schemeClr val="tx1"/>
                </a:solidFill>
                <a:latin typeface="+mn-lt"/>
                <a:ea typeface="+mn-ea"/>
              </a:defRPr>
            </a:lvl3pPr>
            <a:lvl4pPr marL="1600200" indent="-228600" algn="l" rtl="0" eaLnBrk="1" fontAlgn="base" hangingPunct="1">
              <a:spcBef>
                <a:spcPct val="20000"/>
              </a:spcBef>
              <a:spcAft>
                <a:spcPct val="0"/>
              </a:spcAft>
              <a:buChar char="–"/>
              <a:defRPr sz="2000">
                <a:solidFill>
                  <a:schemeClr val="tx1"/>
                </a:solidFill>
                <a:latin typeface="+mn-lt"/>
                <a:ea typeface="+mn-ea"/>
              </a:defRPr>
            </a:lvl4pPr>
            <a:lvl5pPr marL="2057400" indent="-228600" algn="l" rtl="0" eaLnBrk="1" fontAlgn="base" hangingPunct="1">
              <a:spcBef>
                <a:spcPct val="20000"/>
              </a:spcBef>
              <a:spcAft>
                <a:spcPct val="0"/>
              </a:spcAft>
              <a:buChar char="»"/>
              <a:defRPr sz="2000">
                <a:solidFill>
                  <a:schemeClr val="tx1"/>
                </a:solidFill>
                <a:latin typeface="+mn-lt"/>
                <a:ea typeface="+mn-ea"/>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a:lstStyle>
          <a:p>
            <a:r>
              <a:rPr lang="en-US" dirty="0" smtClean="0"/>
              <a:t>Observed from the seismic data at the Nini-1a well location</a:t>
            </a:r>
            <a:endParaRPr lang="en-US" dirty="0"/>
          </a:p>
        </p:txBody>
      </p:sp>
      <p:sp>
        <p:nvSpPr>
          <p:cNvPr id="8" name="Pladsholder til sidefod 4"/>
          <p:cNvSpPr>
            <a:spLocks noGrp="1"/>
          </p:cNvSpPr>
          <p:nvPr>
            <p:ph type="ftr" sz="quarter" idx="11"/>
          </p:nvPr>
        </p:nvSpPr>
        <p:spPr>
          <a:xfrm>
            <a:off x="3384550" y="6245225"/>
            <a:ext cx="3136900" cy="476250"/>
          </a:xfrm>
        </p:spPr>
        <p:txBody>
          <a:bodyPr/>
          <a:lstStyle/>
          <a:p>
            <a:r>
              <a:rPr lang="en-US" dirty="0" smtClean="0"/>
              <a:t>Thesis </a:t>
            </a:r>
            <a:r>
              <a:rPr lang="en-US" dirty="0" err="1" smtClean="0"/>
              <a:t>defence</a:t>
            </a:r>
            <a:r>
              <a:rPr lang="en-US" dirty="0" smtClean="0"/>
              <a:t> 14/</a:t>
            </a:r>
            <a:r>
              <a:rPr lang="en-US" dirty="0"/>
              <a:t>5</a:t>
            </a:r>
            <a:r>
              <a:rPr lang="en-US" dirty="0" smtClean="0"/>
              <a:t>-2012</a:t>
            </a:r>
            <a:endParaRPr lang="en-US" dirty="0"/>
          </a:p>
        </p:txBody>
      </p:sp>
    </p:spTree>
    <p:extLst>
      <p:ext uri="{BB962C8B-B14F-4D97-AF65-F5344CB8AC3E}">
        <p14:creationId xmlns:p14="http://schemas.microsoft.com/office/powerpoint/2010/main" val="175221339"/>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AVO response </a:t>
            </a:r>
            <a:br>
              <a:rPr lang="en-US" dirty="0" smtClean="0"/>
            </a:br>
            <a:endParaRPr lang="en-US" dirty="0"/>
          </a:p>
        </p:txBody>
      </p:sp>
      <p:sp>
        <p:nvSpPr>
          <p:cNvPr id="3" name="Content Placeholder 2"/>
          <p:cNvSpPr>
            <a:spLocks noGrp="1"/>
          </p:cNvSpPr>
          <p:nvPr>
            <p:ph idx="1"/>
          </p:nvPr>
        </p:nvSpPr>
        <p:spPr>
          <a:xfrm>
            <a:off x="488504" y="980728"/>
            <a:ext cx="8915400" cy="4525963"/>
          </a:xfrm>
        </p:spPr>
        <p:txBody>
          <a:bodyPr/>
          <a:lstStyle/>
          <a:p>
            <a:r>
              <a:rPr lang="en-US" dirty="0" smtClean="0"/>
              <a:t>From seismic data</a:t>
            </a:r>
            <a:endParaRPr lang="en-US" dirty="0"/>
          </a:p>
        </p:txBody>
      </p:sp>
      <p:sp>
        <p:nvSpPr>
          <p:cNvPr id="5" name="Slide Number Placeholder 4"/>
          <p:cNvSpPr>
            <a:spLocks noGrp="1"/>
          </p:cNvSpPr>
          <p:nvPr>
            <p:ph type="sldNum" sz="quarter" idx="12"/>
          </p:nvPr>
        </p:nvSpPr>
        <p:spPr/>
        <p:txBody>
          <a:bodyPr/>
          <a:lstStyle/>
          <a:p>
            <a:fld id="{704C5835-BE58-0F40-810C-2B889730FF6D}" type="slidenum">
              <a:rPr lang="en-US" smtClean="0"/>
              <a:pPr/>
              <a:t>12</a:t>
            </a:fld>
            <a:r>
              <a:rPr lang="en-US" dirty="0" smtClean="0"/>
              <a:t>/46</a:t>
            </a:r>
            <a:endParaRPr lang="en-US" dirty="0"/>
          </a:p>
        </p:txBody>
      </p:sp>
      <p:pic>
        <p:nvPicPr>
          <p:cNvPr id="6" name="inline_1293_color_v2.m4v">
            <a:hlinkClick r:id="" action="ppaction://media"/>
            <a:hlinkHover r:id="" action="ppaction://ole?verb=0"/>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848544" y="1772816"/>
            <a:ext cx="8121352" cy="3937033"/>
          </a:xfrm>
          <a:prstGeom prst="rect">
            <a:avLst/>
          </a:prstGeom>
        </p:spPr>
      </p:pic>
      <p:sp>
        <p:nvSpPr>
          <p:cNvPr id="8" name="Pladsholder til sidefod 4"/>
          <p:cNvSpPr>
            <a:spLocks noGrp="1"/>
          </p:cNvSpPr>
          <p:nvPr>
            <p:ph type="ftr" sz="quarter" idx="11"/>
          </p:nvPr>
        </p:nvSpPr>
        <p:spPr>
          <a:xfrm>
            <a:off x="3384550" y="6245225"/>
            <a:ext cx="3136900" cy="476250"/>
          </a:xfrm>
        </p:spPr>
        <p:txBody>
          <a:bodyPr/>
          <a:lstStyle/>
          <a:p>
            <a:r>
              <a:rPr lang="en-US" dirty="0" smtClean="0"/>
              <a:t>Thesis </a:t>
            </a:r>
            <a:r>
              <a:rPr lang="en-US" dirty="0" err="1" smtClean="0"/>
              <a:t>defence</a:t>
            </a:r>
            <a:r>
              <a:rPr lang="en-US" dirty="0" smtClean="0"/>
              <a:t> 14/</a:t>
            </a:r>
            <a:r>
              <a:rPr lang="en-US" dirty="0"/>
              <a:t>5</a:t>
            </a:r>
            <a:r>
              <a:rPr lang="en-US" dirty="0" smtClean="0"/>
              <a:t>-2012</a:t>
            </a:r>
            <a:endParaRPr lang="en-US" dirty="0"/>
          </a:p>
        </p:txBody>
      </p:sp>
    </p:spTree>
    <p:extLst>
      <p:ext uri="{BB962C8B-B14F-4D97-AF65-F5344CB8AC3E}">
        <p14:creationId xmlns:p14="http://schemas.microsoft.com/office/powerpoint/2010/main" val="3979553810"/>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5300" y="274638"/>
            <a:ext cx="8915400" cy="2074242"/>
          </a:xfrm>
        </p:spPr>
        <p:txBody>
          <a:bodyPr/>
          <a:lstStyle/>
          <a:p>
            <a:r>
              <a:rPr lang="en-US" dirty="0" smtClean="0"/>
              <a:t>Conclusion - Part I:</a:t>
            </a:r>
            <a:br>
              <a:rPr lang="en-US" dirty="0" smtClean="0"/>
            </a:br>
            <a:r>
              <a:rPr lang="en-US" sz="3200" dirty="0" smtClean="0"/>
              <a:t>AVO response of oil sat. greensand</a:t>
            </a:r>
            <a:endParaRPr lang="en-US" sz="3200" dirty="0"/>
          </a:p>
        </p:txBody>
      </p:sp>
      <p:sp>
        <p:nvSpPr>
          <p:cNvPr id="3" name="Content Placeholder 2"/>
          <p:cNvSpPr>
            <a:spLocks noGrp="1"/>
          </p:cNvSpPr>
          <p:nvPr>
            <p:ph idx="1"/>
          </p:nvPr>
        </p:nvSpPr>
        <p:spPr>
          <a:xfrm>
            <a:off x="495300" y="2348880"/>
            <a:ext cx="8915400" cy="3777284"/>
          </a:xfrm>
        </p:spPr>
        <p:txBody>
          <a:bodyPr/>
          <a:lstStyle/>
          <a:p>
            <a:r>
              <a:rPr lang="en-US" dirty="0" smtClean="0"/>
              <a:t>AVO response of oil sat. greensand different from brine sat. greensand</a:t>
            </a:r>
          </a:p>
          <a:p>
            <a:r>
              <a:rPr lang="en-US" dirty="0" smtClean="0"/>
              <a:t>Oil saturated </a:t>
            </a:r>
            <a:r>
              <a:rPr lang="en-US" dirty="0"/>
              <a:t>c</a:t>
            </a:r>
            <a:r>
              <a:rPr lang="en-US" dirty="0" smtClean="0"/>
              <a:t>haracterized by:</a:t>
            </a:r>
          </a:p>
          <a:p>
            <a:pPr lvl="1"/>
            <a:r>
              <a:rPr lang="en-US" dirty="0" smtClean="0"/>
              <a:t>a top reflector which amplitude increases negatively with offset</a:t>
            </a:r>
          </a:p>
          <a:p>
            <a:pPr lvl="1"/>
            <a:r>
              <a:rPr lang="en-US" dirty="0" smtClean="0"/>
              <a:t>A bottom reflector which amplitude increases positively with offset</a:t>
            </a:r>
          </a:p>
          <a:p>
            <a:endParaRPr lang="en-US" dirty="0" smtClean="0"/>
          </a:p>
          <a:p>
            <a:endParaRPr lang="en-US" dirty="0"/>
          </a:p>
        </p:txBody>
      </p:sp>
      <p:sp>
        <p:nvSpPr>
          <p:cNvPr id="5" name="Slide Number Placeholder 4"/>
          <p:cNvSpPr>
            <a:spLocks noGrp="1"/>
          </p:cNvSpPr>
          <p:nvPr>
            <p:ph type="sldNum" sz="quarter" idx="12"/>
          </p:nvPr>
        </p:nvSpPr>
        <p:spPr/>
        <p:txBody>
          <a:bodyPr/>
          <a:lstStyle/>
          <a:p>
            <a:fld id="{704C5835-BE58-0F40-810C-2B889730FF6D}" type="slidenum">
              <a:rPr lang="en-US" smtClean="0"/>
              <a:pPr/>
              <a:t>13</a:t>
            </a:fld>
            <a:r>
              <a:rPr lang="en-US" dirty="0" smtClean="0"/>
              <a:t>/46</a:t>
            </a:r>
            <a:endParaRPr lang="en-US" dirty="0"/>
          </a:p>
        </p:txBody>
      </p:sp>
      <p:sp>
        <p:nvSpPr>
          <p:cNvPr id="6" name="Pladsholder til sidefod 4"/>
          <p:cNvSpPr>
            <a:spLocks noGrp="1"/>
          </p:cNvSpPr>
          <p:nvPr>
            <p:ph type="ftr" sz="quarter" idx="11"/>
          </p:nvPr>
        </p:nvSpPr>
        <p:spPr>
          <a:xfrm>
            <a:off x="3384550" y="6245225"/>
            <a:ext cx="3136900" cy="476250"/>
          </a:xfrm>
        </p:spPr>
        <p:txBody>
          <a:bodyPr/>
          <a:lstStyle/>
          <a:p>
            <a:r>
              <a:rPr lang="en-US" dirty="0" smtClean="0"/>
              <a:t>Thesis </a:t>
            </a:r>
            <a:r>
              <a:rPr lang="en-US" dirty="0" err="1" smtClean="0"/>
              <a:t>defence</a:t>
            </a:r>
            <a:r>
              <a:rPr lang="en-US" dirty="0" smtClean="0"/>
              <a:t> 14/</a:t>
            </a:r>
            <a:r>
              <a:rPr lang="en-US" dirty="0"/>
              <a:t>5</a:t>
            </a:r>
            <a:r>
              <a:rPr lang="en-US" dirty="0" smtClean="0"/>
              <a:t>-2012</a:t>
            </a:r>
            <a:endParaRPr lang="en-US" dirty="0"/>
          </a:p>
        </p:txBody>
      </p:sp>
    </p:spTree>
    <p:extLst>
      <p:ext uri="{BB962C8B-B14F-4D97-AF65-F5344CB8AC3E}">
        <p14:creationId xmlns:p14="http://schemas.microsoft.com/office/powerpoint/2010/main" val="2645730334"/>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5300" y="274638"/>
            <a:ext cx="8915400" cy="1642194"/>
          </a:xfrm>
        </p:spPr>
        <p:txBody>
          <a:bodyPr/>
          <a:lstStyle/>
          <a:p>
            <a:r>
              <a:rPr lang="en-US" dirty="0" smtClean="0"/>
              <a:t>Part II: Identifying possible oil reservoirs</a:t>
            </a:r>
            <a:endParaRPr lang="en-US" dirty="0"/>
          </a:p>
        </p:txBody>
      </p:sp>
      <p:sp>
        <p:nvSpPr>
          <p:cNvPr id="3" name="Content Placeholder 2"/>
          <p:cNvSpPr>
            <a:spLocks noGrp="1"/>
          </p:cNvSpPr>
          <p:nvPr>
            <p:ph idx="1"/>
          </p:nvPr>
        </p:nvSpPr>
        <p:spPr>
          <a:xfrm>
            <a:off x="495300" y="2132856"/>
            <a:ext cx="8915400" cy="3993308"/>
          </a:xfrm>
        </p:spPr>
        <p:txBody>
          <a:bodyPr/>
          <a:lstStyle/>
          <a:p>
            <a:r>
              <a:rPr lang="en-US" dirty="0" smtClean="0"/>
              <a:t>Method of identifying the seismic attribute of oil</a:t>
            </a:r>
            <a:endParaRPr lang="en-US" dirty="0"/>
          </a:p>
          <a:p>
            <a:r>
              <a:rPr lang="en-US" dirty="0" smtClean="0"/>
              <a:t>Visualize the possible oil reservoirs</a:t>
            </a:r>
            <a:endParaRPr lang="en-US" dirty="0"/>
          </a:p>
        </p:txBody>
      </p:sp>
      <p:sp>
        <p:nvSpPr>
          <p:cNvPr id="5" name="Slide Number Placeholder 4"/>
          <p:cNvSpPr>
            <a:spLocks noGrp="1"/>
          </p:cNvSpPr>
          <p:nvPr>
            <p:ph type="sldNum" sz="quarter" idx="12"/>
          </p:nvPr>
        </p:nvSpPr>
        <p:spPr/>
        <p:txBody>
          <a:bodyPr/>
          <a:lstStyle/>
          <a:p>
            <a:fld id="{704C5835-BE58-0F40-810C-2B889730FF6D}" type="slidenum">
              <a:rPr lang="en-US" smtClean="0"/>
              <a:pPr/>
              <a:t>14</a:t>
            </a:fld>
            <a:r>
              <a:rPr lang="en-US" dirty="0" smtClean="0"/>
              <a:t>/46</a:t>
            </a:r>
            <a:endParaRPr lang="en-US" dirty="0"/>
          </a:p>
        </p:txBody>
      </p:sp>
      <p:sp>
        <p:nvSpPr>
          <p:cNvPr id="6" name="Pladsholder til sidefod 4"/>
          <p:cNvSpPr>
            <a:spLocks noGrp="1"/>
          </p:cNvSpPr>
          <p:nvPr>
            <p:ph type="ftr" sz="quarter" idx="11"/>
          </p:nvPr>
        </p:nvSpPr>
        <p:spPr>
          <a:xfrm>
            <a:off x="3384550" y="6245225"/>
            <a:ext cx="3136900" cy="476250"/>
          </a:xfrm>
        </p:spPr>
        <p:txBody>
          <a:bodyPr/>
          <a:lstStyle/>
          <a:p>
            <a:r>
              <a:rPr lang="en-US" dirty="0" smtClean="0"/>
              <a:t>Thesis </a:t>
            </a:r>
            <a:r>
              <a:rPr lang="en-US" dirty="0" err="1" smtClean="0"/>
              <a:t>defence</a:t>
            </a:r>
            <a:r>
              <a:rPr lang="en-US" dirty="0" smtClean="0"/>
              <a:t> 14/</a:t>
            </a:r>
            <a:r>
              <a:rPr lang="en-US" dirty="0"/>
              <a:t>5</a:t>
            </a:r>
            <a:r>
              <a:rPr lang="en-US" dirty="0" smtClean="0"/>
              <a:t>-2012</a:t>
            </a:r>
            <a:endParaRPr lang="en-US" dirty="0"/>
          </a:p>
        </p:txBody>
      </p:sp>
    </p:spTree>
    <p:extLst>
      <p:ext uri="{BB962C8B-B14F-4D97-AF65-F5344CB8AC3E}">
        <p14:creationId xmlns:p14="http://schemas.microsoft.com/office/powerpoint/2010/main" val="3766688384"/>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descr="Rpp_forward_comparison_v2_linear.pdf"/>
          <p:cNvPicPr>
            <a:picLocks noGrp="1" noChangeAspect="1"/>
          </p:cNvPicPr>
          <p:nvPr>
            <p:ph idx="1"/>
          </p:nvPr>
        </p:nvPicPr>
        <p:blipFill>
          <a:blip r:embed="rId3">
            <a:extLst>
              <a:ext uri="{28A0092B-C50C-407E-A947-70E740481C1C}">
                <a14:useLocalDpi xmlns:a14="http://schemas.microsoft.com/office/drawing/2010/main" val="0"/>
              </a:ext>
            </a:extLst>
          </a:blip>
          <a:srcRect l="2641" r="2641"/>
          <a:stretch>
            <a:fillRect/>
          </a:stretch>
        </p:blipFill>
        <p:spPr>
          <a:xfrm>
            <a:off x="-375592" y="692696"/>
            <a:ext cx="10070915" cy="5112568"/>
          </a:xfrm>
        </p:spPr>
      </p:pic>
      <p:sp>
        <p:nvSpPr>
          <p:cNvPr id="5" name="Slide Number Placeholder 4"/>
          <p:cNvSpPr>
            <a:spLocks noGrp="1"/>
          </p:cNvSpPr>
          <p:nvPr>
            <p:ph type="sldNum" sz="quarter" idx="12"/>
          </p:nvPr>
        </p:nvSpPr>
        <p:spPr/>
        <p:txBody>
          <a:bodyPr/>
          <a:lstStyle/>
          <a:p>
            <a:fld id="{704C5835-BE58-0F40-810C-2B889730FF6D}" type="slidenum">
              <a:rPr lang="en-US" smtClean="0"/>
              <a:pPr/>
              <a:t>15</a:t>
            </a:fld>
            <a:r>
              <a:rPr lang="en-US" dirty="0" smtClean="0"/>
              <a:t>/46</a:t>
            </a:r>
            <a:endParaRPr lang="en-US" dirty="0"/>
          </a:p>
        </p:txBody>
      </p:sp>
      <p:cxnSp>
        <p:nvCxnSpPr>
          <p:cNvPr id="10" name="Straight Arrow Connector 9"/>
          <p:cNvCxnSpPr/>
          <p:nvPr/>
        </p:nvCxnSpPr>
        <p:spPr>
          <a:xfrm flipV="1">
            <a:off x="1352601" y="2636912"/>
            <a:ext cx="870892" cy="1180728"/>
          </a:xfrm>
          <a:prstGeom prst="straightConnector1">
            <a:avLst/>
          </a:prstGeom>
          <a:ln w="76200" cmpd="sng">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flipV="1">
            <a:off x="5817096" y="4005065"/>
            <a:ext cx="648072" cy="432048"/>
          </a:xfrm>
          <a:prstGeom prst="straightConnector1">
            <a:avLst/>
          </a:prstGeom>
          <a:ln w="76200" cmpd="sng">
            <a:tailEnd type="arrow"/>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920552" y="3789041"/>
            <a:ext cx="1944216" cy="461665"/>
          </a:xfrm>
          <a:prstGeom prst="rect">
            <a:avLst/>
          </a:prstGeom>
          <a:noFill/>
        </p:spPr>
        <p:txBody>
          <a:bodyPr wrap="square" rtlCol="0">
            <a:spAutoFit/>
          </a:bodyPr>
          <a:lstStyle/>
          <a:p>
            <a:r>
              <a:rPr lang="en-US" sz="2400" dirty="0" smtClean="0"/>
              <a:t>B (slope) ≈ 0</a:t>
            </a:r>
            <a:endParaRPr lang="en-US" sz="2400" dirty="0"/>
          </a:p>
        </p:txBody>
      </p:sp>
      <p:sp>
        <p:nvSpPr>
          <p:cNvPr id="11" name="TextBox 10"/>
          <p:cNvSpPr txBox="1"/>
          <p:nvPr/>
        </p:nvSpPr>
        <p:spPr>
          <a:xfrm>
            <a:off x="5385048" y="4437113"/>
            <a:ext cx="2088232" cy="830997"/>
          </a:xfrm>
          <a:prstGeom prst="rect">
            <a:avLst/>
          </a:prstGeom>
          <a:noFill/>
        </p:spPr>
        <p:txBody>
          <a:bodyPr wrap="square" rtlCol="0">
            <a:spAutoFit/>
          </a:bodyPr>
          <a:lstStyle/>
          <a:p>
            <a:r>
              <a:rPr lang="en-US" sz="2400" dirty="0" smtClean="0"/>
              <a:t>B (slope)= big negative</a:t>
            </a:r>
            <a:endParaRPr lang="en-US" sz="2400" dirty="0"/>
          </a:p>
        </p:txBody>
      </p:sp>
      <p:cxnSp>
        <p:nvCxnSpPr>
          <p:cNvPr id="12" name="Straight Arrow Connector 11"/>
          <p:cNvCxnSpPr/>
          <p:nvPr/>
        </p:nvCxnSpPr>
        <p:spPr>
          <a:xfrm flipH="1">
            <a:off x="5457057" y="2449488"/>
            <a:ext cx="857299" cy="763488"/>
          </a:xfrm>
          <a:prstGeom prst="straightConnector1">
            <a:avLst/>
          </a:prstGeom>
          <a:ln w="76200" cmpd="sng">
            <a:tailEnd type="arrow"/>
          </a:ln>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6170341" y="1945433"/>
            <a:ext cx="648072" cy="461665"/>
          </a:xfrm>
          <a:prstGeom prst="rect">
            <a:avLst/>
          </a:prstGeom>
          <a:noFill/>
        </p:spPr>
        <p:txBody>
          <a:bodyPr wrap="square" rtlCol="0">
            <a:spAutoFit/>
          </a:bodyPr>
          <a:lstStyle/>
          <a:p>
            <a:r>
              <a:rPr lang="en-US" sz="2400" dirty="0" smtClean="0"/>
              <a:t>A</a:t>
            </a:r>
            <a:endParaRPr lang="en-US" sz="2400" dirty="0"/>
          </a:p>
        </p:txBody>
      </p:sp>
      <p:cxnSp>
        <p:nvCxnSpPr>
          <p:cNvPr id="15" name="Straight Arrow Connector 14"/>
          <p:cNvCxnSpPr/>
          <p:nvPr/>
        </p:nvCxnSpPr>
        <p:spPr>
          <a:xfrm flipH="1">
            <a:off x="704528" y="1844824"/>
            <a:ext cx="1368152" cy="576064"/>
          </a:xfrm>
          <a:prstGeom prst="straightConnector1">
            <a:avLst/>
          </a:prstGeom>
          <a:ln w="76200" cmpd="sng">
            <a:tailEnd type="arrow"/>
          </a:ln>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2144689" y="1556793"/>
            <a:ext cx="648072" cy="461665"/>
          </a:xfrm>
          <a:prstGeom prst="rect">
            <a:avLst/>
          </a:prstGeom>
          <a:noFill/>
        </p:spPr>
        <p:txBody>
          <a:bodyPr wrap="square" rtlCol="0">
            <a:spAutoFit/>
          </a:bodyPr>
          <a:lstStyle/>
          <a:p>
            <a:r>
              <a:rPr lang="en-US" sz="2400" dirty="0" smtClean="0"/>
              <a:t>A</a:t>
            </a:r>
            <a:endParaRPr lang="en-US" sz="2400" dirty="0"/>
          </a:p>
        </p:txBody>
      </p:sp>
      <p:cxnSp>
        <p:nvCxnSpPr>
          <p:cNvPr id="19" name="Straight Connector 18"/>
          <p:cNvCxnSpPr/>
          <p:nvPr/>
        </p:nvCxnSpPr>
        <p:spPr>
          <a:xfrm>
            <a:off x="6609184" y="3717032"/>
            <a:ext cx="0" cy="432048"/>
          </a:xfrm>
          <a:prstGeom prst="line">
            <a:avLst/>
          </a:prstGeom>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a:off x="6609184" y="4221088"/>
            <a:ext cx="1368152"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a:off x="2288703" y="2564904"/>
            <a:ext cx="0" cy="144016"/>
          </a:xfrm>
          <a:prstGeom prst="line">
            <a:avLst/>
          </a:prstGeom>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a:off x="2288703" y="2708920"/>
            <a:ext cx="1368152" cy="0"/>
          </a:xfrm>
          <a:prstGeom prst="line">
            <a:avLst/>
          </a:prstGeom>
        </p:spPr>
        <p:style>
          <a:lnRef idx="2">
            <a:schemeClr val="accent1"/>
          </a:lnRef>
          <a:fillRef idx="0">
            <a:schemeClr val="accent1"/>
          </a:fillRef>
          <a:effectRef idx="1">
            <a:schemeClr val="accent1"/>
          </a:effectRef>
          <a:fontRef idx="minor">
            <a:schemeClr val="tx1"/>
          </a:fontRef>
        </p:style>
      </p:cxnSp>
      <p:sp>
        <p:nvSpPr>
          <p:cNvPr id="17" name="Pladsholder til sidefod 4"/>
          <p:cNvSpPr>
            <a:spLocks noGrp="1"/>
          </p:cNvSpPr>
          <p:nvPr>
            <p:ph type="ftr" sz="quarter" idx="11"/>
          </p:nvPr>
        </p:nvSpPr>
        <p:spPr>
          <a:xfrm>
            <a:off x="3384550" y="6245225"/>
            <a:ext cx="3136900" cy="476250"/>
          </a:xfrm>
        </p:spPr>
        <p:txBody>
          <a:bodyPr/>
          <a:lstStyle/>
          <a:p>
            <a:r>
              <a:rPr lang="en-US" dirty="0" smtClean="0"/>
              <a:t>Thesis </a:t>
            </a:r>
            <a:r>
              <a:rPr lang="en-US" dirty="0" err="1" smtClean="0"/>
              <a:t>defence</a:t>
            </a:r>
            <a:r>
              <a:rPr lang="en-US" dirty="0" smtClean="0"/>
              <a:t> 14/</a:t>
            </a:r>
            <a:r>
              <a:rPr lang="en-US" dirty="0"/>
              <a:t>5</a:t>
            </a:r>
            <a:r>
              <a:rPr lang="en-US" dirty="0" smtClean="0"/>
              <a:t>-2012</a:t>
            </a:r>
            <a:endParaRPr lang="en-US" dirty="0"/>
          </a:p>
        </p:txBody>
      </p:sp>
    </p:spTree>
    <p:extLst>
      <p:ext uri="{BB962C8B-B14F-4D97-AF65-F5344CB8AC3E}">
        <p14:creationId xmlns:p14="http://schemas.microsoft.com/office/powerpoint/2010/main" val="3076605532"/>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11" descr="AVO_crossplot_top_reflector_v2.pdf"/>
          <p:cNvPicPr>
            <a:picLocks noGrp="1" noChangeAspect="1"/>
          </p:cNvPicPr>
          <p:nvPr>
            <p:ph idx="1"/>
          </p:nvPr>
        </p:nvPicPr>
        <p:blipFill>
          <a:blip r:embed="rId3">
            <a:extLst>
              <a:ext uri="{28A0092B-C50C-407E-A947-70E740481C1C}">
                <a14:useLocalDpi xmlns:a14="http://schemas.microsoft.com/office/drawing/2010/main" val="0"/>
              </a:ext>
            </a:extLst>
          </a:blip>
          <a:srcRect l="2641" r="2641"/>
          <a:stretch>
            <a:fillRect/>
          </a:stretch>
        </p:blipFill>
        <p:spPr>
          <a:xfrm>
            <a:off x="-231576" y="1124745"/>
            <a:ext cx="9851971" cy="5001419"/>
          </a:xfrm>
        </p:spPr>
      </p:pic>
      <p:sp>
        <p:nvSpPr>
          <p:cNvPr id="5" name="Slide Number Placeholder 4"/>
          <p:cNvSpPr>
            <a:spLocks noGrp="1"/>
          </p:cNvSpPr>
          <p:nvPr>
            <p:ph type="sldNum" sz="quarter" idx="12"/>
          </p:nvPr>
        </p:nvSpPr>
        <p:spPr>
          <a:xfrm>
            <a:off x="7099300" y="6195195"/>
            <a:ext cx="2033131" cy="526280"/>
          </a:xfrm>
        </p:spPr>
        <p:txBody>
          <a:bodyPr/>
          <a:lstStyle/>
          <a:p>
            <a:fld id="{704C5835-BE58-0F40-810C-2B889730FF6D}" type="slidenum">
              <a:rPr lang="en-US" smtClean="0"/>
              <a:pPr/>
              <a:t>16</a:t>
            </a:fld>
            <a:r>
              <a:rPr lang="en-US" dirty="0" smtClean="0"/>
              <a:t>/46</a:t>
            </a:r>
            <a:endParaRPr lang="en-US" dirty="0"/>
          </a:p>
        </p:txBody>
      </p:sp>
      <p:sp>
        <p:nvSpPr>
          <p:cNvPr id="7" name="Oval 6"/>
          <p:cNvSpPr/>
          <p:nvPr/>
        </p:nvSpPr>
        <p:spPr>
          <a:xfrm rot="18751700">
            <a:off x="3626690" y="3815267"/>
            <a:ext cx="1060785" cy="1361688"/>
          </a:xfrm>
          <a:prstGeom prst="ellipse">
            <a:avLst/>
          </a:prstGeom>
          <a:noFill/>
          <a:ln>
            <a:solidFill>
              <a:srgbClr val="FF000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8" name="Straight Arrow Connector 7"/>
          <p:cNvCxnSpPr/>
          <p:nvPr/>
        </p:nvCxnSpPr>
        <p:spPr>
          <a:xfrm>
            <a:off x="2936776" y="3573016"/>
            <a:ext cx="864096" cy="432048"/>
          </a:xfrm>
          <a:prstGeom prst="straightConnector1">
            <a:avLst/>
          </a:prstGeom>
          <a:ln w="76200" cmpd="sng">
            <a:tailEnd type="arrow"/>
          </a:ln>
        </p:spPr>
        <p:style>
          <a:lnRef idx="2">
            <a:schemeClr val="accent1"/>
          </a:lnRef>
          <a:fillRef idx="0">
            <a:schemeClr val="accent1"/>
          </a:fillRef>
          <a:effectRef idx="1">
            <a:schemeClr val="accent1"/>
          </a:effectRef>
          <a:fontRef idx="minor">
            <a:schemeClr val="tx1"/>
          </a:fontRef>
        </p:style>
      </p:cxnSp>
      <p:sp>
        <p:nvSpPr>
          <p:cNvPr id="13" name="Oval 12"/>
          <p:cNvSpPr/>
          <p:nvPr/>
        </p:nvSpPr>
        <p:spPr>
          <a:xfrm rot="18047278">
            <a:off x="5158737" y="1987328"/>
            <a:ext cx="1060785" cy="2758157"/>
          </a:xfrm>
          <a:prstGeom prst="ellipse">
            <a:avLst/>
          </a:prstGeom>
          <a:noFill/>
          <a:ln>
            <a:solidFill>
              <a:srgbClr val="FF000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4" name="Straight Arrow Connector 13"/>
          <p:cNvCxnSpPr/>
          <p:nvPr/>
        </p:nvCxnSpPr>
        <p:spPr>
          <a:xfrm flipH="1" flipV="1">
            <a:off x="6897217" y="4293096"/>
            <a:ext cx="1152128" cy="648072"/>
          </a:xfrm>
          <a:prstGeom prst="straightConnector1">
            <a:avLst/>
          </a:prstGeom>
          <a:ln w="76200" cmpd="sng">
            <a:tailEnd type="arrow"/>
          </a:ln>
        </p:spPr>
        <p:style>
          <a:lnRef idx="2">
            <a:schemeClr val="accent1"/>
          </a:lnRef>
          <a:fillRef idx="0">
            <a:schemeClr val="accent1"/>
          </a:fillRef>
          <a:effectRef idx="1">
            <a:schemeClr val="accent1"/>
          </a:effectRef>
          <a:fontRef idx="minor">
            <a:schemeClr val="tx1"/>
          </a:fontRef>
        </p:style>
      </p:cxnSp>
      <p:sp>
        <p:nvSpPr>
          <p:cNvPr id="20" name="Right Arrow 19"/>
          <p:cNvSpPr/>
          <p:nvPr/>
        </p:nvSpPr>
        <p:spPr>
          <a:xfrm rot="8078366">
            <a:off x="4466898" y="3757253"/>
            <a:ext cx="795725" cy="18060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8193361" y="4604639"/>
            <a:ext cx="1506454" cy="461665"/>
          </a:xfrm>
          <a:prstGeom prst="rect">
            <a:avLst/>
          </a:prstGeom>
          <a:noFill/>
        </p:spPr>
        <p:txBody>
          <a:bodyPr wrap="square" rtlCol="0">
            <a:spAutoFit/>
          </a:bodyPr>
          <a:lstStyle/>
          <a:p>
            <a:r>
              <a:rPr lang="en-US" sz="2400" dirty="0" smtClean="0"/>
              <a:t>Brine sat.</a:t>
            </a:r>
            <a:endParaRPr lang="en-US" sz="2400" dirty="0"/>
          </a:p>
        </p:txBody>
      </p:sp>
      <p:sp>
        <p:nvSpPr>
          <p:cNvPr id="15" name="TextBox 14"/>
          <p:cNvSpPr txBox="1"/>
          <p:nvPr/>
        </p:nvSpPr>
        <p:spPr>
          <a:xfrm>
            <a:off x="1712640" y="3068961"/>
            <a:ext cx="1506454" cy="461665"/>
          </a:xfrm>
          <a:prstGeom prst="rect">
            <a:avLst/>
          </a:prstGeom>
          <a:noFill/>
        </p:spPr>
        <p:txBody>
          <a:bodyPr wrap="square" rtlCol="0">
            <a:spAutoFit/>
          </a:bodyPr>
          <a:lstStyle/>
          <a:p>
            <a:r>
              <a:rPr lang="en-US" sz="2400" dirty="0" smtClean="0"/>
              <a:t>Oil sat.</a:t>
            </a:r>
            <a:endParaRPr lang="en-US" sz="2400" dirty="0"/>
          </a:p>
        </p:txBody>
      </p:sp>
      <p:sp>
        <p:nvSpPr>
          <p:cNvPr id="16" name="Pladsholder til sidefod 4"/>
          <p:cNvSpPr>
            <a:spLocks noGrp="1"/>
          </p:cNvSpPr>
          <p:nvPr>
            <p:ph type="ftr" sz="quarter" idx="11"/>
          </p:nvPr>
        </p:nvSpPr>
        <p:spPr>
          <a:xfrm>
            <a:off x="3384550" y="6245225"/>
            <a:ext cx="3136900" cy="476250"/>
          </a:xfrm>
        </p:spPr>
        <p:txBody>
          <a:bodyPr/>
          <a:lstStyle/>
          <a:p>
            <a:r>
              <a:rPr lang="en-US" dirty="0" smtClean="0"/>
              <a:t>Thesis </a:t>
            </a:r>
            <a:r>
              <a:rPr lang="en-US" dirty="0" err="1" smtClean="0"/>
              <a:t>defence</a:t>
            </a:r>
            <a:r>
              <a:rPr lang="en-US" dirty="0" smtClean="0"/>
              <a:t> 14/</a:t>
            </a:r>
            <a:r>
              <a:rPr lang="en-US" dirty="0"/>
              <a:t>5</a:t>
            </a:r>
            <a:r>
              <a:rPr lang="en-US" dirty="0" smtClean="0"/>
              <a:t>-2012</a:t>
            </a:r>
            <a:endParaRPr lang="en-US" dirty="0"/>
          </a:p>
        </p:txBody>
      </p:sp>
    </p:spTree>
    <p:extLst>
      <p:ext uri="{BB962C8B-B14F-4D97-AF65-F5344CB8AC3E}">
        <p14:creationId xmlns:p14="http://schemas.microsoft.com/office/powerpoint/2010/main" val="1156771589"/>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descr="greensand_limits_1293SPE.pdf"/>
          <p:cNvPicPr>
            <a:picLocks noGrp="1" noChangeAspect="1"/>
          </p:cNvPicPr>
          <p:nvPr>
            <p:ph idx="1"/>
          </p:nvPr>
        </p:nvPicPr>
        <p:blipFill>
          <a:blip r:embed="rId3">
            <a:extLst>
              <a:ext uri="{28A0092B-C50C-407E-A947-70E740481C1C}">
                <a14:useLocalDpi xmlns:a14="http://schemas.microsoft.com/office/drawing/2010/main" val="0"/>
              </a:ext>
            </a:extLst>
          </a:blip>
          <a:srcRect l="2641" r="2641"/>
          <a:stretch>
            <a:fillRect/>
          </a:stretch>
        </p:blipFill>
        <p:spPr>
          <a:xfrm>
            <a:off x="-231575" y="764704"/>
            <a:ext cx="10638291" cy="5400600"/>
          </a:xfrm>
        </p:spPr>
      </p:pic>
      <p:sp>
        <p:nvSpPr>
          <p:cNvPr id="5" name="Slide Number Placeholder 4"/>
          <p:cNvSpPr>
            <a:spLocks noGrp="1"/>
          </p:cNvSpPr>
          <p:nvPr>
            <p:ph type="sldNum" sz="quarter" idx="12"/>
          </p:nvPr>
        </p:nvSpPr>
        <p:spPr/>
        <p:txBody>
          <a:bodyPr/>
          <a:lstStyle/>
          <a:p>
            <a:fld id="{704C5835-BE58-0F40-810C-2B889730FF6D}" type="slidenum">
              <a:rPr lang="en-US" smtClean="0"/>
              <a:pPr/>
              <a:t>17</a:t>
            </a:fld>
            <a:r>
              <a:rPr lang="en-US" dirty="0" smtClean="0"/>
              <a:t>/46</a:t>
            </a:r>
            <a:endParaRPr lang="en-US" dirty="0"/>
          </a:p>
        </p:txBody>
      </p:sp>
      <p:cxnSp>
        <p:nvCxnSpPr>
          <p:cNvPr id="7" name="Straight Arrow Connector 6"/>
          <p:cNvCxnSpPr/>
          <p:nvPr/>
        </p:nvCxnSpPr>
        <p:spPr>
          <a:xfrm flipH="1">
            <a:off x="3152801" y="2348880"/>
            <a:ext cx="720080" cy="1368152"/>
          </a:xfrm>
          <a:prstGeom prst="straightConnector1">
            <a:avLst/>
          </a:prstGeom>
          <a:ln w="76200" cmpd="sng">
            <a:tailEnd type="arrow"/>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3080792" y="1844825"/>
            <a:ext cx="1800200" cy="461665"/>
          </a:xfrm>
          <a:prstGeom prst="rect">
            <a:avLst/>
          </a:prstGeom>
          <a:noFill/>
        </p:spPr>
        <p:txBody>
          <a:bodyPr wrap="square" rtlCol="0">
            <a:spAutoFit/>
          </a:bodyPr>
          <a:lstStyle/>
          <a:p>
            <a:r>
              <a:rPr lang="en-US" sz="2400" dirty="0" smtClean="0">
                <a:solidFill>
                  <a:schemeClr val="bg1"/>
                </a:solidFill>
              </a:rPr>
              <a:t>Greensand</a:t>
            </a:r>
            <a:endParaRPr lang="en-US" sz="2400" dirty="0">
              <a:solidFill>
                <a:schemeClr val="bg1"/>
              </a:solidFill>
            </a:endParaRPr>
          </a:p>
        </p:txBody>
      </p:sp>
      <p:cxnSp>
        <p:nvCxnSpPr>
          <p:cNvPr id="9" name="Straight Arrow Connector 8"/>
          <p:cNvCxnSpPr/>
          <p:nvPr/>
        </p:nvCxnSpPr>
        <p:spPr>
          <a:xfrm flipH="1">
            <a:off x="4448944" y="2924944"/>
            <a:ext cx="864096" cy="648072"/>
          </a:xfrm>
          <a:prstGeom prst="straightConnector1">
            <a:avLst/>
          </a:prstGeom>
          <a:ln w="76200" cmpd="sng">
            <a:tailEnd type="arrow"/>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4880991" y="2348881"/>
            <a:ext cx="1800200" cy="461665"/>
          </a:xfrm>
          <a:prstGeom prst="rect">
            <a:avLst/>
          </a:prstGeom>
          <a:noFill/>
        </p:spPr>
        <p:txBody>
          <a:bodyPr wrap="square" rtlCol="0">
            <a:spAutoFit/>
          </a:bodyPr>
          <a:lstStyle/>
          <a:p>
            <a:r>
              <a:rPr lang="en-US" sz="2400" dirty="0" smtClean="0">
                <a:solidFill>
                  <a:schemeClr val="bg1"/>
                </a:solidFill>
              </a:rPr>
              <a:t>Balder</a:t>
            </a:r>
            <a:endParaRPr lang="en-US" sz="2400" dirty="0">
              <a:solidFill>
                <a:schemeClr val="bg1"/>
              </a:solidFill>
            </a:endParaRPr>
          </a:p>
        </p:txBody>
      </p:sp>
      <p:cxnSp>
        <p:nvCxnSpPr>
          <p:cNvPr id="12" name="Straight Arrow Connector 11"/>
          <p:cNvCxnSpPr/>
          <p:nvPr/>
        </p:nvCxnSpPr>
        <p:spPr>
          <a:xfrm flipH="1">
            <a:off x="6033121" y="3212976"/>
            <a:ext cx="864096" cy="648072"/>
          </a:xfrm>
          <a:prstGeom prst="straightConnector1">
            <a:avLst/>
          </a:prstGeom>
          <a:ln w="76200" cmpd="sng">
            <a:tailEnd type="arrow"/>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6537175" y="2708921"/>
            <a:ext cx="1800200" cy="461665"/>
          </a:xfrm>
          <a:prstGeom prst="rect">
            <a:avLst/>
          </a:prstGeom>
          <a:noFill/>
        </p:spPr>
        <p:txBody>
          <a:bodyPr wrap="square" rtlCol="0">
            <a:spAutoFit/>
          </a:bodyPr>
          <a:lstStyle/>
          <a:p>
            <a:r>
              <a:rPr lang="en-US" sz="2400" dirty="0" err="1" smtClean="0">
                <a:solidFill>
                  <a:schemeClr val="bg1"/>
                </a:solidFill>
              </a:rPr>
              <a:t>Ekofisk</a:t>
            </a:r>
            <a:endParaRPr lang="en-US" sz="2400" dirty="0">
              <a:solidFill>
                <a:schemeClr val="bg1"/>
              </a:solidFill>
            </a:endParaRPr>
          </a:p>
        </p:txBody>
      </p:sp>
      <p:cxnSp>
        <p:nvCxnSpPr>
          <p:cNvPr id="15" name="Straight Arrow Connector 14"/>
          <p:cNvCxnSpPr/>
          <p:nvPr/>
        </p:nvCxnSpPr>
        <p:spPr>
          <a:xfrm flipH="1">
            <a:off x="1568625" y="2276872"/>
            <a:ext cx="2088232" cy="1512168"/>
          </a:xfrm>
          <a:prstGeom prst="straightConnector1">
            <a:avLst/>
          </a:prstGeom>
          <a:ln w="76200" cmpd="sng">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flipH="1">
            <a:off x="2864768" y="2348880"/>
            <a:ext cx="864096" cy="1296144"/>
          </a:xfrm>
          <a:prstGeom prst="straightConnector1">
            <a:avLst/>
          </a:prstGeom>
          <a:ln w="76200" cmpd="sng">
            <a:tailEnd type="arrow"/>
          </a:ln>
        </p:spPr>
        <p:style>
          <a:lnRef idx="2">
            <a:schemeClr val="accent1"/>
          </a:lnRef>
          <a:fillRef idx="0">
            <a:schemeClr val="accent1"/>
          </a:fillRef>
          <a:effectRef idx="1">
            <a:schemeClr val="accent1"/>
          </a:effectRef>
          <a:fontRef idx="minor">
            <a:schemeClr val="tx1"/>
          </a:fontRef>
        </p:style>
      </p:cxnSp>
      <p:sp>
        <p:nvSpPr>
          <p:cNvPr id="2" name="Rectangle 1"/>
          <p:cNvSpPr/>
          <p:nvPr/>
        </p:nvSpPr>
        <p:spPr>
          <a:xfrm>
            <a:off x="2720751" y="3573016"/>
            <a:ext cx="72008" cy="144016"/>
          </a:xfrm>
          <a:prstGeom prst="rect">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a:off x="3008784" y="3717032"/>
            <a:ext cx="72008" cy="144016"/>
          </a:xfrm>
          <a:prstGeom prst="rect">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p:nvSpPr>
        <p:spPr>
          <a:xfrm>
            <a:off x="1424608" y="3861048"/>
            <a:ext cx="72008" cy="72008"/>
          </a:xfrm>
          <a:prstGeom prst="rect">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Pladsholder til sidefod 4"/>
          <p:cNvSpPr>
            <a:spLocks noGrp="1"/>
          </p:cNvSpPr>
          <p:nvPr>
            <p:ph type="ftr" sz="quarter" idx="11"/>
          </p:nvPr>
        </p:nvSpPr>
        <p:spPr>
          <a:xfrm>
            <a:off x="3384550" y="6245225"/>
            <a:ext cx="3136900" cy="476250"/>
          </a:xfrm>
        </p:spPr>
        <p:txBody>
          <a:bodyPr/>
          <a:lstStyle/>
          <a:p>
            <a:r>
              <a:rPr lang="en-US" dirty="0" smtClean="0"/>
              <a:t>Thesis </a:t>
            </a:r>
            <a:r>
              <a:rPr lang="en-US" dirty="0" err="1" smtClean="0"/>
              <a:t>defence</a:t>
            </a:r>
            <a:r>
              <a:rPr lang="en-US" dirty="0" smtClean="0"/>
              <a:t> 14/</a:t>
            </a:r>
            <a:r>
              <a:rPr lang="en-US" dirty="0"/>
              <a:t>5</a:t>
            </a:r>
            <a:r>
              <a:rPr lang="en-US" dirty="0" smtClean="0"/>
              <a:t>-2012</a:t>
            </a:r>
            <a:endParaRPr lang="en-US" dirty="0"/>
          </a:p>
        </p:txBody>
      </p:sp>
    </p:spTree>
    <p:extLst>
      <p:ext uri="{BB962C8B-B14F-4D97-AF65-F5344CB8AC3E}">
        <p14:creationId xmlns:p14="http://schemas.microsoft.com/office/powerpoint/2010/main" val="3860313184"/>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inline_1283_all_AVO_coefficients_SPE.pdf"/>
          <p:cNvPicPr>
            <a:picLocks noGrp="1" noChangeAspect="1"/>
          </p:cNvPicPr>
          <p:nvPr>
            <p:ph idx="1"/>
          </p:nvPr>
        </p:nvPicPr>
        <p:blipFill>
          <a:blip r:embed="rId3">
            <a:extLst>
              <a:ext uri="{28A0092B-C50C-407E-A947-70E740481C1C}">
                <a14:useLocalDpi xmlns:a14="http://schemas.microsoft.com/office/drawing/2010/main" val="0"/>
              </a:ext>
            </a:extLst>
          </a:blip>
          <a:srcRect l="-6166" r="-6166"/>
          <a:stretch>
            <a:fillRect/>
          </a:stretch>
        </p:blipFill>
        <p:spPr>
          <a:xfrm>
            <a:off x="-879648" y="692696"/>
            <a:ext cx="11233248" cy="5702634"/>
          </a:xfrm>
        </p:spPr>
      </p:pic>
      <p:sp>
        <p:nvSpPr>
          <p:cNvPr id="5" name="Slide Number Placeholder 4"/>
          <p:cNvSpPr>
            <a:spLocks noGrp="1"/>
          </p:cNvSpPr>
          <p:nvPr>
            <p:ph type="sldNum" sz="quarter" idx="12"/>
          </p:nvPr>
        </p:nvSpPr>
        <p:spPr/>
        <p:txBody>
          <a:bodyPr/>
          <a:lstStyle/>
          <a:p>
            <a:fld id="{704C5835-BE58-0F40-810C-2B889730FF6D}" type="slidenum">
              <a:rPr lang="en-US" smtClean="0"/>
              <a:pPr/>
              <a:t>18</a:t>
            </a:fld>
            <a:r>
              <a:rPr lang="en-US" dirty="0" smtClean="0"/>
              <a:t>/46</a:t>
            </a:r>
            <a:endParaRPr lang="en-US" dirty="0"/>
          </a:p>
        </p:txBody>
      </p:sp>
      <p:sp>
        <p:nvSpPr>
          <p:cNvPr id="10" name="Pladsholder til sidefod 4"/>
          <p:cNvSpPr>
            <a:spLocks noGrp="1"/>
          </p:cNvSpPr>
          <p:nvPr>
            <p:ph type="ftr" sz="quarter" idx="11"/>
          </p:nvPr>
        </p:nvSpPr>
        <p:spPr>
          <a:xfrm>
            <a:off x="3384550" y="6245225"/>
            <a:ext cx="3136900" cy="476250"/>
          </a:xfrm>
        </p:spPr>
        <p:txBody>
          <a:bodyPr/>
          <a:lstStyle/>
          <a:p>
            <a:r>
              <a:rPr lang="en-US" dirty="0" smtClean="0"/>
              <a:t>Thesis </a:t>
            </a:r>
            <a:r>
              <a:rPr lang="en-US" dirty="0" err="1" smtClean="0"/>
              <a:t>defence</a:t>
            </a:r>
            <a:r>
              <a:rPr lang="en-US" dirty="0" smtClean="0"/>
              <a:t> 14/</a:t>
            </a:r>
            <a:r>
              <a:rPr lang="en-US" dirty="0"/>
              <a:t>5</a:t>
            </a:r>
            <a:r>
              <a:rPr lang="en-US" dirty="0" smtClean="0"/>
              <a:t>-2012</a:t>
            </a:r>
            <a:endParaRPr lang="en-US" dirty="0"/>
          </a:p>
        </p:txBody>
      </p:sp>
    </p:spTree>
    <p:extLst>
      <p:ext uri="{BB962C8B-B14F-4D97-AF65-F5344CB8AC3E}">
        <p14:creationId xmlns:p14="http://schemas.microsoft.com/office/powerpoint/2010/main" val="1914716502"/>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11" descr="AVO_crossplot_top_reflector_v2.pdf"/>
          <p:cNvPicPr>
            <a:picLocks noGrp="1" noChangeAspect="1"/>
          </p:cNvPicPr>
          <p:nvPr>
            <p:ph idx="1"/>
          </p:nvPr>
        </p:nvPicPr>
        <p:blipFill>
          <a:blip r:embed="rId3">
            <a:extLst>
              <a:ext uri="{28A0092B-C50C-407E-A947-70E740481C1C}">
                <a14:useLocalDpi xmlns:a14="http://schemas.microsoft.com/office/drawing/2010/main" val="0"/>
              </a:ext>
            </a:extLst>
          </a:blip>
          <a:srcRect l="2641" r="2641"/>
          <a:stretch>
            <a:fillRect/>
          </a:stretch>
        </p:blipFill>
        <p:spPr>
          <a:xfrm>
            <a:off x="-231576" y="1124745"/>
            <a:ext cx="9851971" cy="5001419"/>
          </a:xfrm>
        </p:spPr>
      </p:pic>
      <p:sp>
        <p:nvSpPr>
          <p:cNvPr id="5" name="Slide Number Placeholder 4"/>
          <p:cNvSpPr>
            <a:spLocks noGrp="1"/>
          </p:cNvSpPr>
          <p:nvPr>
            <p:ph type="sldNum" sz="quarter" idx="12"/>
          </p:nvPr>
        </p:nvSpPr>
        <p:spPr>
          <a:xfrm>
            <a:off x="7099300" y="6195195"/>
            <a:ext cx="2033131" cy="526280"/>
          </a:xfrm>
        </p:spPr>
        <p:txBody>
          <a:bodyPr/>
          <a:lstStyle/>
          <a:p>
            <a:fld id="{704C5835-BE58-0F40-810C-2B889730FF6D}" type="slidenum">
              <a:rPr lang="en-US" smtClean="0"/>
              <a:pPr/>
              <a:t>19</a:t>
            </a:fld>
            <a:r>
              <a:rPr lang="en-US" dirty="0" smtClean="0"/>
              <a:t>/46</a:t>
            </a:r>
            <a:endParaRPr lang="en-US" dirty="0"/>
          </a:p>
        </p:txBody>
      </p:sp>
      <p:sp>
        <p:nvSpPr>
          <p:cNvPr id="7" name="Oval 6"/>
          <p:cNvSpPr/>
          <p:nvPr/>
        </p:nvSpPr>
        <p:spPr>
          <a:xfrm rot="18751700">
            <a:off x="3626690" y="3815267"/>
            <a:ext cx="1060785" cy="1361688"/>
          </a:xfrm>
          <a:prstGeom prst="ellipse">
            <a:avLst/>
          </a:prstGeom>
          <a:noFill/>
          <a:ln>
            <a:solidFill>
              <a:srgbClr val="FF000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8" name="Straight Arrow Connector 7"/>
          <p:cNvCxnSpPr/>
          <p:nvPr/>
        </p:nvCxnSpPr>
        <p:spPr>
          <a:xfrm>
            <a:off x="2936776" y="3573016"/>
            <a:ext cx="864096" cy="432048"/>
          </a:xfrm>
          <a:prstGeom prst="straightConnector1">
            <a:avLst/>
          </a:prstGeom>
          <a:ln w="76200" cmpd="sng">
            <a:tailEnd type="arrow"/>
          </a:ln>
        </p:spPr>
        <p:style>
          <a:lnRef idx="2">
            <a:schemeClr val="accent1"/>
          </a:lnRef>
          <a:fillRef idx="0">
            <a:schemeClr val="accent1"/>
          </a:fillRef>
          <a:effectRef idx="1">
            <a:schemeClr val="accent1"/>
          </a:effectRef>
          <a:fontRef idx="minor">
            <a:schemeClr val="tx1"/>
          </a:fontRef>
        </p:style>
      </p:cxnSp>
      <p:sp>
        <p:nvSpPr>
          <p:cNvPr id="13" name="Oval 12"/>
          <p:cNvSpPr/>
          <p:nvPr/>
        </p:nvSpPr>
        <p:spPr>
          <a:xfrm rot="18047278">
            <a:off x="5158737" y="1987328"/>
            <a:ext cx="1060785" cy="2758157"/>
          </a:xfrm>
          <a:prstGeom prst="ellipse">
            <a:avLst/>
          </a:prstGeom>
          <a:noFill/>
          <a:ln>
            <a:solidFill>
              <a:srgbClr val="FF000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4" name="Straight Arrow Connector 13"/>
          <p:cNvCxnSpPr/>
          <p:nvPr/>
        </p:nvCxnSpPr>
        <p:spPr>
          <a:xfrm flipH="1" flipV="1">
            <a:off x="6897217" y="4293096"/>
            <a:ext cx="1152128" cy="648072"/>
          </a:xfrm>
          <a:prstGeom prst="straightConnector1">
            <a:avLst/>
          </a:prstGeom>
          <a:ln w="76200" cmpd="sng">
            <a:tailEnd type="arrow"/>
          </a:ln>
        </p:spPr>
        <p:style>
          <a:lnRef idx="2">
            <a:schemeClr val="accent1"/>
          </a:lnRef>
          <a:fillRef idx="0">
            <a:schemeClr val="accent1"/>
          </a:fillRef>
          <a:effectRef idx="1">
            <a:schemeClr val="accent1"/>
          </a:effectRef>
          <a:fontRef idx="minor">
            <a:schemeClr val="tx1"/>
          </a:fontRef>
        </p:style>
      </p:cxnSp>
      <p:sp>
        <p:nvSpPr>
          <p:cNvPr id="20" name="Right Arrow 19"/>
          <p:cNvSpPr/>
          <p:nvPr/>
        </p:nvSpPr>
        <p:spPr>
          <a:xfrm rot="8078366">
            <a:off x="4466898" y="3757253"/>
            <a:ext cx="795725" cy="18060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8193361" y="4604639"/>
            <a:ext cx="1506454" cy="461665"/>
          </a:xfrm>
          <a:prstGeom prst="rect">
            <a:avLst/>
          </a:prstGeom>
          <a:noFill/>
        </p:spPr>
        <p:txBody>
          <a:bodyPr wrap="square" rtlCol="0">
            <a:spAutoFit/>
          </a:bodyPr>
          <a:lstStyle/>
          <a:p>
            <a:r>
              <a:rPr lang="en-US" sz="2400" dirty="0" smtClean="0"/>
              <a:t>Brine sat.</a:t>
            </a:r>
            <a:endParaRPr lang="en-US" sz="2400" dirty="0"/>
          </a:p>
        </p:txBody>
      </p:sp>
      <p:sp>
        <p:nvSpPr>
          <p:cNvPr id="15" name="TextBox 14"/>
          <p:cNvSpPr txBox="1"/>
          <p:nvPr/>
        </p:nvSpPr>
        <p:spPr>
          <a:xfrm>
            <a:off x="1712640" y="3068961"/>
            <a:ext cx="1506454" cy="461665"/>
          </a:xfrm>
          <a:prstGeom prst="rect">
            <a:avLst/>
          </a:prstGeom>
          <a:noFill/>
        </p:spPr>
        <p:txBody>
          <a:bodyPr wrap="square" rtlCol="0">
            <a:spAutoFit/>
          </a:bodyPr>
          <a:lstStyle/>
          <a:p>
            <a:r>
              <a:rPr lang="en-US" sz="2400" dirty="0" smtClean="0"/>
              <a:t>Oil sat.</a:t>
            </a:r>
            <a:endParaRPr lang="en-US" sz="2400" dirty="0"/>
          </a:p>
        </p:txBody>
      </p:sp>
      <p:cxnSp>
        <p:nvCxnSpPr>
          <p:cNvPr id="6" name="Straight Connector 5"/>
          <p:cNvCxnSpPr/>
          <p:nvPr/>
        </p:nvCxnSpPr>
        <p:spPr>
          <a:xfrm>
            <a:off x="920553" y="3789040"/>
            <a:ext cx="3888431" cy="0"/>
          </a:xfrm>
          <a:prstGeom prst="line">
            <a:avLst/>
          </a:prstGeom>
          <a:ln>
            <a:solidFill>
              <a:schemeClr val="tx1"/>
            </a:solidFill>
            <a:prstDash val="lgDash"/>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V="1">
            <a:off x="4736976" y="3789040"/>
            <a:ext cx="0" cy="1728192"/>
          </a:xfrm>
          <a:prstGeom prst="line">
            <a:avLst/>
          </a:prstGeom>
          <a:ln>
            <a:solidFill>
              <a:schemeClr val="tx1"/>
            </a:solidFill>
            <a:prstDash val="lgDash"/>
          </a:ln>
        </p:spPr>
        <p:style>
          <a:lnRef idx="2">
            <a:schemeClr val="accent1"/>
          </a:lnRef>
          <a:fillRef idx="0">
            <a:schemeClr val="accent1"/>
          </a:fillRef>
          <a:effectRef idx="1">
            <a:schemeClr val="accent1"/>
          </a:effectRef>
          <a:fontRef idx="minor">
            <a:schemeClr val="tx1"/>
          </a:fontRef>
        </p:style>
      </p:cxnSp>
      <p:sp>
        <p:nvSpPr>
          <p:cNvPr id="18" name="Pladsholder til sidefod 4"/>
          <p:cNvSpPr>
            <a:spLocks noGrp="1"/>
          </p:cNvSpPr>
          <p:nvPr>
            <p:ph type="ftr" sz="quarter" idx="11"/>
          </p:nvPr>
        </p:nvSpPr>
        <p:spPr>
          <a:xfrm>
            <a:off x="3384550" y="6245225"/>
            <a:ext cx="3136900" cy="476250"/>
          </a:xfrm>
        </p:spPr>
        <p:txBody>
          <a:bodyPr/>
          <a:lstStyle/>
          <a:p>
            <a:r>
              <a:rPr lang="en-US" dirty="0" smtClean="0"/>
              <a:t>Thesis </a:t>
            </a:r>
            <a:r>
              <a:rPr lang="en-US" dirty="0" err="1" smtClean="0"/>
              <a:t>defence</a:t>
            </a:r>
            <a:r>
              <a:rPr lang="en-US" dirty="0" smtClean="0"/>
              <a:t> 14/</a:t>
            </a:r>
            <a:r>
              <a:rPr lang="en-US" dirty="0"/>
              <a:t>5</a:t>
            </a:r>
            <a:r>
              <a:rPr lang="en-US" dirty="0" smtClean="0"/>
              <a:t>-2012</a:t>
            </a:r>
            <a:endParaRPr lang="en-US" dirty="0"/>
          </a:p>
        </p:txBody>
      </p:sp>
    </p:spTree>
    <p:extLst>
      <p:ext uri="{BB962C8B-B14F-4D97-AF65-F5344CB8AC3E}">
        <p14:creationId xmlns:p14="http://schemas.microsoft.com/office/powerpoint/2010/main" val="2608360831"/>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Presenting</a:t>
            </a:r>
            <a:endParaRPr lang="en-US" dirty="0"/>
          </a:p>
        </p:txBody>
      </p:sp>
      <p:sp>
        <p:nvSpPr>
          <p:cNvPr id="3" name="Content Placeholder 2"/>
          <p:cNvSpPr>
            <a:spLocks noGrp="1"/>
          </p:cNvSpPr>
          <p:nvPr>
            <p:ph idx="1"/>
          </p:nvPr>
        </p:nvSpPr>
        <p:spPr/>
        <p:txBody>
          <a:bodyPr/>
          <a:lstStyle/>
          <a:p>
            <a:r>
              <a:rPr lang="en-US" dirty="0" smtClean="0"/>
              <a:t>Objectives of the thesis</a:t>
            </a:r>
          </a:p>
          <a:p>
            <a:r>
              <a:rPr lang="en-US" dirty="0" smtClean="0"/>
              <a:t>Part I-III</a:t>
            </a:r>
          </a:p>
          <a:p>
            <a:pPr lvl="1"/>
            <a:r>
              <a:rPr lang="en-US" dirty="0" smtClean="0"/>
              <a:t>Method</a:t>
            </a:r>
          </a:p>
          <a:p>
            <a:pPr lvl="1"/>
            <a:r>
              <a:rPr lang="en-US" dirty="0" smtClean="0"/>
              <a:t>Results </a:t>
            </a:r>
          </a:p>
          <a:p>
            <a:pPr lvl="1"/>
            <a:r>
              <a:rPr lang="en-US" dirty="0" smtClean="0"/>
              <a:t>Conclusions</a:t>
            </a:r>
          </a:p>
          <a:p>
            <a:r>
              <a:rPr lang="en-US" dirty="0"/>
              <a:t>Thesis: </a:t>
            </a:r>
            <a:r>
              <a:rPr lang="en-US" dirty="0" smtClean="0"/>
              <a:t>Discussion</a:t>
            </a:r>
          </a:p>
          <a:p>
            <a:r>
              <a:rPr lang="en-US" dirty="0" smtClean="0"/>
              <a:t>Thesis: Conclusion</a:t>
            </a:r>
          </a:p>
          <a:p>
            <a:endParaRPr lang="en-US" dirty="0"/>
          </a:p>
          <a:p>
            <a:endParaRPr lang="en-US" dirty="0" smtClean="0"/>
          </a:p>
          <a:p>
            <a:pPr marL="0" indent="0">
              <a:buNone/>
            </a:pPr>
            <a:endParaRPr lang="en-US" dirty="0"/>
          </a:p>
        </p:txBody>
      </p:sp>
      <p:sp>
        <p:nvSpPr>
          <p:cNvPr id="5" name="Slide Number Placeholder 4"/>
          <p:cNvSpPr>
            <a:spLocks noGrp="1"/>
          </p:cNvSpPr>
          <p:nvPr>
            <p:ph type="sldNum" sz="quarter" idx="12"/>
          </p:nvPr>
        </p:nvSpPr>
        <p:spPr/>
        <p:txBody>
          <a:bodyPr/>
          <a:lstStyle/>
          <a:p>
            <a:fld id="{704C5835-BE58-0F40-810C-2B889730FF6D}" type="slidenum">
              <a:rPr lang="en-US" smtClean="0"/>
              <a:pPr/>
              <a:t>2</a:t>
            </a:fld>
            <a:r>
              <a:rPr lang="en-US" dirty="0" smtClean="0"/>
              <a:t>/46</a:t>
            </a:r>
            <a:endParaRPr lang="en-US" dirty="0"/>
          </a:p>
        </p:txBody>
      </p:sp>
      <p:sp>
        <p:nvSpPr>
          <p:cNvPr id="6" name="Pladsholder til sidefod 4"/>
          <p:cNvSpPr>
            <a:spLocks noGrp="1"/>
          </p:cNvSpPr>
          <p:nvPr>
            <p:ph type="ftr" sz="quarter" idx="11"/>
          </p:nvPr>
        </p:nvSpPr>
        <p:spPr>
          <a:xfrm>
            <a:off x="3384550" y="6245225"/>
            <a:ext cx="3136900" cy="476250"/>
          </a:xfrm>
        </p:spPr>
        <p:txBody>
          <a:bodyPr/>
          <a:lstStyle/>
          <a:p>
            <a:r>
              <a:rPr lang="en-US" dirty="0" smtClean="0"/>
              <a:t>Thesis </a:t>
            </a:r>
            <a:r>
              <a:rPr lang="en-US" dirty="0" err="1" smtClean="0"/>
              <a:t>defence</a:t>
            </a:r>
            <a:r>
              <a:rPr lang="en-US" dirty="0" smtClean="0"/>
              <a:t> 14/</a:t>
            </a:r>
            <a:r>
              <a:rPr lang="en-US" dirty="0"/>
              <a:t>5</a:t>
            </a:r>
            <a:r>
              <a:rPr lang="en-US" dirty="0" smtClean="0"/>
              <a:t>-2012</a:t>
            </a:r>
            <a:endParaRPr lang="en-US" dirty="0"/>
          </a:p>
        </p:txBody>
      </p:sp>
    </p:spTree>
    <p:extLst>
      <p:ext uri="{BB962C8B-B14F-4D97-AF65-F5344CB8AC3E}">
        <p14:creationId xmlns:p14="http://schemas.microsoft.com/office/powerpoint/2010/main" val="767373217"/>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descr="inline_1283_AVO_coefficients_SPE.pdf"/>
          <p:cNvPicPr>
            <a:picLocks noGrp="1" noChangeAspect="1"/>
          </p:cNvPicPr>
          <p:nvPr>
            <p:ph idx="1"/>
          </p:nvPr>
        </p:nvPicPr>
        <p:blipFill>
          <a:blip r:embed="rId3">
            <a:extLst>
              <a:ext uri="{28A0092B-C50C-407E-A947-70E740481C1C}">
                <a14:useLocalDpi xmlns:a14="http://schemas.microsoft.com/office/drawing/2010/main" val="0"/>
              </a:ext>
            </a:extLst>
          </a:blip>
          <a:srcRect l="-4532" r="-4532"/>
          <a:stretch>
            <a:fillRect/>
          </a:stretch>
        </p:blipFill>
        <p:spPr>
          <a:xfrm>
            <a:off x="776537" y="1412776"/>
            <a:ext cx="9930309" cy="5041188"/>
          </a:xfrm>
        </p:spPr>
      </p:pic>
      <p:sp>
        <p:nvSpPr>
          <p:cNvPr id="5" name="Slide Number Placeholder 4"/>
          <p:cNvSpPr>
            <a:spLocks noGrp="1"/>
          </p:cNvSpPr>
          <p:nvPr>
            <p:ph type="sldNum" sz="quarter" idx="12"/>
          </p:nvPr>
        </p:nvSpPr>
        <p:spPr/>
        <p:txBody>
          <a:bodyPr/>
          <a:lstStyle/>
          <a:p>
            <a:fld id="{704C5835-BE58-0F40-810C-2B889730FF6D}" type="slidenum">
              <a:rPr lang="en-US" smtClean="0"/>
              <a:pPr/>
              <a:t>20</a:t>
            </a:fld>
            <a:r>
              <a:rPr lang="en-US" dirty="0" smtClean="0"/>
              <a:t>/46</a:t>
            </a:r>
            <a:endParaRPr lang="en-US" dirty="0"/>
          </a:p>
        </p:txBody>
      </p:sp>
      <p:sp>
        <p:nvSpPr>
          <p:cNvPr id="9" name="Oval 8"/>
          <p:cNvSpPr/>
          <p:nvPr/>
        </p:nvSpPr>
        <p:spPr>
          <a:xfrm>
            <a:off x="3584849" y="2564904"/>
            <a:ext cx="720080" cy="576064"/>
          </a:xfrm>
          <a:prstGeom prst="ellipse">
            <a:avLst/>
          </a:prstGeom>
          <a:noFill/>
          <a:ln w="28575" cmpd="sng">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p:cNvSpPr/>
          <p:nvPr/>
        </p:nvSpPr>
        <p:spPr>
          <a:xfrm>
            <a:off x="2720751" y="4941169"/>
            <a:ext cx="504056" cy="504056"/>
          </a:xfrm>
          <a:prstGeom prst="ellipse">
            <a:avLst/>
          </a:prstGeom>
          <a:noFill/>
          <a:ln w="28575" cmpd="sng">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p:cNvSpPr/>
          <p:nvPr/>
        </p:nvSpPr>
        <p:spPr>
          <a:xfrm>
            <a:off x="6753200" y="4941169"/>
            <a:ext cx="504056" cy="504056"/>
          </a:xfrm>
          <a:prstGeom prst="ellipse">
            <a:avLst/>
          </a:prstGeom>
          <a:noFill/>
          <a:ln w="28575" cmpd="sng">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2" name="Straight Arrow Connector 11"/>
          <p:cNvCxnSpPr/>
          <p:nvPr/>
        </p:nvCxnSpPr>
        <p:spPr>
          <a:xfrm flipV="1">
            <a:off x="1280593" y="3068960"/>
            <a:ext cx="1944216" cy="576064"/>
          </a:xfrm>
          <a:prstGeom prst="straightConnector1">
            <a:avLst/>
          </a:prstGeom>
          <a:ln w="76200" cmpd="sng">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a:off x="1208585" y="4221088"/>
            <a:ext cx="1656184" cy="720080"/>
          </a:xfrm>
          <a:prstGeom prst="straightConnector1">
            <a:avLst/>
          </a:prstGeom>
          <a:ln w="76200" cmpd="sng">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a:off x="1280592" y="4077072"/>
            <a:ext cx="5544616" cy="864096"/>
          </a:xfrm>
          <a:prstGeom prst="straightConnector1">
            <a:avLst/>
          </a:prstGeom>
          <a:ln w="76200" cmpd="sng">
            <a:tailEnd type="arrow"/>
          </a:ln>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128463" y="3356992"/>
            <a:ext cx="1280592" cy="830997"/>
          </a:xfrm>
          <a:prstGeom prst="rect">
            <a:avLst/>
          </a:prstGeom>
          <a:noFill/>
        </p:spPr>
        <p:txBody>
          <a:bodyPr wrap="square" rtlCol="0">
            <a:spAutoFit/>
          </a:bodyPr>
          <a:lstStyle/>
          <a:p>
            <a:r>
              <a:rPr lang="en-US" sz="2400" dirty="0" smtClean="0"/>
              <a:t>Nini-1a location</a:t>
            </a:r>
            <a:endParaRPr lang="en-US" sz="2400" dirty="0"/>
          </a:p>
        </p:txBody>
      </p:sp>
      <p:sp>
        <p:nvSpPr>
          <p:cNvPr id="13" name="Pladsholder til sidefod 4"/>
          <p:cNvSpPr>
            <a:spLocks noGrp="1"/>
          </p:cNvSpPr>
          <p:nvPr>
            <p:ph type="ftr" sz="quarter" idx="11"/>
          </p:nvPr>
        </p:nvSpPr>
        <p:spPr>
          <a:xfrm>
            <a:off x="3384550" y="6245225"/>
            <a:ext cx="3136900" cy="476250"/>
          </a:xfrm>
        </p:spPr>
        <p:txBody>
          <a:bodyPr/>
          <a:lstStyle/>
          <a:p>
            <a:r>
              <a:rPr lang="en-US" dirty="0" smtClean="0"/>
              <a:t>Thesis </a:t>
            </a:r>
            <a:r>
              <a:rPr lang="en-US" dirty="0" err="1" smtClean="0"/>
              <a:t>defence</a:t>
            </a:r>
            <a:r>
              <a:rPr lang="en-US" dirty="0" smtClean="0"/>
              <a:t> 14/</a:t>
            </a:r>
            <a:r>
              <a:rPr lang="en-US" dirty="0"/>
              <a:t>5</a:t>
            </a:r>
            <a:r>
              <a:rPr lang="en-US" dirty="0" smtClean="0"/>
              <a:t>-2012</a:t>
            </a:r>
            <a:endParaRPr lang="en-US" dirty="0"/>
          </a:p>
        </p:txBody>
      </p:sp>
    </p:spTree>
    <p:extLst>
      <p:ext uri="{BB962C8B-B14F-4D97-AF65-F5344CB8AC3E}">
        <p14:creationId xmlns:p14="http://schemas.microsoft.com/office/powerpoint/2010/main" val="2892438834"/>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5" name="Slide Number Placeholder 4"/>
          <p:cNvSpPr>
            <a:spLocks noGrp="1"/>
          </p:cNvSpPr>
          <p:nvPr>
            <p:ph type="sldNum" sz="quarter" idx="12"/>
          </p:nvPr>
        </p:nvSpPr>
        <p:spPr/>
        <p:txBody>
          <a:bodyPr/>
          <a:lstStyle/>
          <a:p>
            <a:fld id="{704C5835-BE58-0F40-810C-2B889730FF6D}" type="slidenum">
              <a:rPr lang="en-US" smtClean="0"/>
              <a:pPr/>
              <a:t>21</a:t>
            </a:fld>
            <a:r>
              <a:rPr lang="en-US" dirty="0" smtClean="0"/>
              <a:t>/46</a:t>
            </a:r>
            <a:endParaRPr lang="en-US" dirty="0"/>
          </a:p>
        </p:txBody>
      </p:sp>
      <p:sp>
        <p:nvSpPr>
          <p:cNvPr id="7" name="Oval 6"/>
          <p:cNvSpPr/>
          <p:nvPr/>
        </p:nvSpPr>
        <p:spPr>
          <a:xfrm>
            <a:off x="2360709" y="3789039"/>
            <a:ext cx="864096" cy="864096"/>
          </a:xfrm>
          <a:prstGeom prst="ellipse">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8" name="Straight Arrow Connector 7"/>
          <p:cNvCxnSpPr/>
          <p:nvPr/>
        </p:nvCxnSpPr>
        <p:spPr>
          <a:xfrm flipH="1">
            <a:off x="3296816" y="3356991"/>
            <a:ext cx="2016223" cy="720080"/>
          </a:xfrm>
          <a:prstGeom prst="straightConnector1">
            <a:avLst/>
          </a:prstGeom>
          <a:ln w="76200" cmpd="sng">
            <a:tailEnd type="arrow"/>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5169024" y="2780928"/>
            <a:ext cx="2016223" cy="830997"/>
          </a:xfrm>
          <a:prstGeom prst="rect">
            <a:avLst/>
          </a:prstGeom>
          <a:noFill/>
        </p:spPr>
        <p:txBody>
          <a:bodyPr wrap="square" rtlCol="0">
            <a:spAutoFit/>
          </a:bodyPr>
          <a:lstStyle/>
          <a:p>
            <a:r>
              <a:rPr lang="en-US" sz="2400" dirty="0" smtClean="0"/>
              <a:t>Greatest distance</a:t>
            </a:r>
            <a:endParaRPr lang="en-US" sz="2400" dirty="0"/>
          </a:p>
        </p:txBody>
      </p:sp>
      <p:sp>
        <p:nvSpPr>
          <p:cNvPr id="9" name="Pladsholder til sidefod 4"/>
          <p:cNvSpPr>
            <a:spLocks noGrp="1"/>
          </p:cNvSpPr>
          <p:nvPr>
            <p:ph type="ftr" sz="quarter" idx="11"/>
          </p:nvPr>
        </p:nvSpPr>
        <p:spPr>
          <a:xfrm>
            <a:off x="3384550" y="6245225"/>
            <a:ext cx="3136900" cy="476250"/>
          </a:xfrm>
        </p:spPr>
        <p:txBody>
          <a:bodyPr/>
          <a:lstStyle/>
          <a:p>
            <a:r>
              <a:rPr lang="en-US" dirty="0" smtClean="0"/>
              <a:t>Thesis </a:t>
            </a:r>
            <a:r>
              <a:rPr lang="en-US" dirty="0" err="1" smtClean="0"/>
              <a:t>defence</a:t>
            </a:r>
            <a:r>
              <a:rPr lang="en-US" dirty="0" smtClean="0"/>
              <a:t> 14/</a:t>
            </a:r>
            <a:r>
              <a:rPr lang="en-US" dirty="0"/>
              <a:t>5</a:t>
            </a:r>
            <a:r>
              <a:rPr lang="en-US" dirty="0" smtClean="0"/>
              <a:t>-2012</a:t>
            </a:r>
            <a:endParaRPr lang="en-US" dirty="0"/>
          </a:p>
        </p:txBody>
      </p:sp>
      <p:pic>
        <p:nvPicPr>
          <p:cNvPr id="12" name="Picture 11" descr="inline_1283_AVO_coefficients_distance_SPE.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9608" y="1988840"/>
            <a:ext cx="11089232" cy="3881823"/>
          </a:xfrm>
          <a:prstGeom prst="rect">
            <a:avLst/>
          </a:prstGeom>
        </p:spPr>
      </p:pic>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802261907"/>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301" y="0"/>
            <a:ext cx="8915400" cy="1143000"/>
          </a:xfrm>
        </p:spPr>
        <p:txBody>
          <a:bodyPr/>
          <a:lstStyle/>
          <a:p>
            <a:r>
              <a:rPr lang="en-US" dirty="0" err="1" smtClean="0"/>
              <a:t>Ekofisk</a:t>
            </a:r>
            <a:endParaRPr lang="en-US" dirty="0"/>
          </a:p>
        </p:txBody>
      </p:sp>
      <p:sp>
        <p:nvSpPr>
          <p:cNvPr id="5" name="Slide Number Placeholder 4"/>
          <p:cNvSpPr>
            <a:spLocks noGrp="1"/>
          </p:cNvSpPr>
          <p:nvPr>
            <p:ph type="sldNum" sz="quarter" idx="12"/>
          </p:nvPr>
        </p:nvSpPr>
        <p:spPr/>
        <p:txBody>
          <a:bodyPr/>
          <a:lstStyle/>
          <a:p>
            <a:fld id="{704C5835-BE58-0F40-810C-2B889730FF6D}" type="slidenum">
              <a:rPr lang="en-US" smtClean="0"/>
              <a:pPr/>
              <a:t>22</a:t>
            </a:fld>
            <a:r>
              <a:rPr lang="en-US" dirty="0" smtClean="0"/>
              <a:t>/46</a:t>
            </a:r>
            <a:endParaRPr lang="en-US" dirty="0"/>
          </a:p>
        </p:txBody>
      </p:sp>
      <p:pic>
        <p:nvPicPr>
          <p:cNvPr id="7" name="ekofisk_3D_layer_3.m4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848545" y="824305"/>
            <a:ext cx="7120706" cy="5340999"/>
          </a:xfrm>
        </p:spPr>
      </p:pic>
      <p:sp>
        <p:nvSpPr>
          <p:cNvPr id="8" name="Pladsholder til sidefod 4"/>
          <p:cNvSpPr>
            <a:spLocks noGrp="1"/>
          </p:cNvSpPr>
          <p:nvPr>
            <p:ph type="ftr" sz="quarter" idx="11"/>
          </p:nvPr>
        </p:nvSpPr>
        <p:spPr>
          <a:xfrm>
            <a:off x="3384550" y="6245225"/>
            <a:ext cx="3136900" cy="476250"/>
          </a:xfrm>
        </p:spPr>
        <p:txBody>
          <a:bodyPr/>
          <a:lstStyle/>
          <a:p>
            <a:r>
              <a:rPr lang="en-US" dirty="0" smtClean="0"/>
              <a:t>Thesis </a:t>
            </a:r>
            <a:r>
              <a:rPr lang="en-US" dirty="0" err="1" smtClean="0"/>
              <a:t>defence</a:t>
            </a:r>
            <a:r>
              <a:rPr lang="en-US" dirty="0" smtClean="0"/>
              <a:t> 14/</a:t>
            </a:r>
            <a:r>
              <a:rPr lang="en-US" dirty="0"/>
              <a:t>5</a:t>
            </a:r>
            <a:r>
              <a:rPr lang="en-US" dirty="0" smtClean="0"/>
              <a:t>-2012</a:t>
            </a:r>
            <a:endParaRPr lang="en-US" dirty="0"/>
          </a:p>
        </p:txBody>
      </p:sp>
    </p:spTree>
    <p:extLst>
      <p:ext uri="{BB962C8B-B14F-4D97-AF65-F5344CB8AC3E}">
        <p14:creationId xmlns:p14="http://schemas.microsoft.com/office/powerpoint/2010/main" val="3893468"/>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vol="80000">
                <p:cTn id="7" fill="hold" display="0">
                  <p:stCondLst>
                    <p:cond delay="indefinite"/>
                  </p:stCondLst>
                </p:cTn>
                <p:tgtEl>
                  <p:spTgt spid="7"/>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3D_all_anomalies_cluster_modify_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36712"/>
            <a:ext cx="9250710" cy="5430016"/>
          </a:xfrm>
          <a:prstGeom prst="rect">
            <a:avLst/>
          </a:prstGeom>
        </p:spPr>
      </p:pic>
      <p:sp>
        <p:nvSpPr>
          <p:cNvPr id="5" name="Pladsholder til diasnummer 4"/>
          <p:cNvSpPr>
            <a:spLocks noGrp="1"/>
          </p:cNvSpPr>
          <p:nvPr>
            <p:ph type="sldNum" sz="quarter" idx="12"/>
          </p:nvPr>
        </p:nvSpPr>
        <p:spPr/>
        <p:txBody>
          <a:bodyPr/>
          <a:lstStyle/>
          <a:p>
            <a:fld id="{704C5835-BE58-0F40-810C-2B889730FF6D}" type="slidenum">
              <a:rPr lang="en-US" smtClean="0"/>
              <a:pPr/>
              <a:t>23</a:t>
            </a:fld>
            <a:r>
              <a:rPr lang="en-US" dirty="0" smtClean="0"/>
              <a:t>/46</a:t>
            </a:r>
            <a:endParaRPr lang="en-US" dirty="0"/>
          </a:p>
        </p:txBody>
      </p:sp>
      <p:sp>
        <p:nvSpPr>
          <p:cNvPr id="8" name="Oval 7"/>
          <p:cNvSpPr/>
          <p:nvPr/>
        </p:nvSpPr>
        <p:spPr>
          <a:xfrm>
            <a:off x="15562769" y="3140968"/>
            <a:ext cx="1728192" cy="792088"/>
          </a:xfrm>
          <a:prstGeom prst="ellipse">
            <a:avLst/>
          </a:prstGeom>
          <a:noFill/>
          <a:ln w="28575" cmpd="sng">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p:cNvSpPr/>
          <p:nvPr/>
        </p:nvSpPr>
        <p:spPr>
          <a:xfrm>
            <a:off x="12898473" y="3068960"/>
            <a:ext cx="1440160" cy="720080"/>
          </a:xfrm>
          <a:prstGeom prst="ellipse">
            <a:avLst/>
          </a:prstGeom>
          <a:noFill/>
          <a:ln w="28575" cmpd="sng">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Pladsholder til sidefod 4"/>
          <p:cNvSpPr>
            <a:spLocks noGrp="1"/>
          </p:cNvSpPr>
          <p:nvPr>
            <p:ph type="ftr" sz="quarter" idx="11"/>
          </p:nvPr>
        </p:nvSpPr>
        <p:spPr>
          <a:xfrm>
            <a:off x="3384550" y="6245225"/>
            <a:ext cx="3136900" cy="476250"/>
          </a:xfrm>
        </p:spPr>
        <p:txBody>
          <a:bodyPr/>
          <a:lstStyle/>
          <a:p>
            <a:r>
              <a:rPr lang="en-US" dirty="0" smtClean="0"/>
              <a:t>Thesis </a:t>
            </a:r>
            <a:r>
              <a:rPr lang="en-US" dirty="0" err="1" smtClean="0"/>
              <a:t>defence</a:t>
            </a:r>
            <a:r>
              <a:rPr lang="en-US" dirty="0" smtClean="0"/>
              <a:t> 14/</a:t>
            </a:r>
            <a:r>
              <a:rPr lang="en-US" dirty="0"/>
              <a:t>5</a:t>
            </a:r>
            <a:r>
              <a:rPr lang="en-US" dirty="0" smtClean="0"/>
              <a:t>-2012</a:t>
            </a:r>
            <a:endParaRPr lang="en-US" dirty="0"/>
          </a:p>
        </p:txBody>
      </p:sp>
    </p:spTree>
    <p:extLst>
      <p:ext uri="{BB962C8B-B14F-4D97-AF65-F5344CB8AC3E}">
        <p14:creationId xmlns:p14="http://schemas.microsoft.com/office/powerpoint/2010/main" val="2190791993"/>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704C5835-BE58-0F40-810C-2B889730FF6D}" type="slidenum">
              <a:rPr lang="en-US" smtClean="0"/>
              <a:pPr/>
              <a:t>24</a:t>
            </a:fld>
            <a:r>
              <a:rPr lang="en-US" dirty="0" smtClean="0"/>
              <a:t>/46</a:t>
            </a:r>
            <a:endParaRPr lang="en-US" dirty="0"/>
          </a:p>
        </p:txBody>
      </p:sp>
      <p:pic>
        <p:nvPicPr>
          <p:cNvPr id="3" name="Picture 2" descr="anomaly_magnitude_density_map_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84300" y="749300"/>
            <a:ext cx="7114032" cy="5340096"/>
          </a:xfrm>
          <a:prstGeom prst="rect">
            <a:avLst/>
          </a:prstGeom>
        </p:spPr>
      </p:pic>
      <p:sp>
        <p:nvSpPr>
          <p:cNvPr id="11" name="Pladsholder til sidefod 4"/>
          <p:cNvSpPr>
            <a:spLocks noGrp="1"/>
          </p:cNvSpPr>
          <p:nvPr>
            <p:ph type="ftr" sz="quarter" idx="11"/>
          </p:nvPr>
        </p:nvSpPr>
        <p:spPr>
          <a:xfrm>
            <a:off x="3384550" y="6245225"/>
            <a:ext cx="3136900" cy="476250"/>
          </a:xfrm>
        </p:spPr>
        <p:txBody>
          <a:bodyPr/>
          <a:lstStyle/>
          <a:p>
            <a:r>
              <a:rPr lang="en-US" dirty="0" smtClean="0"/>
              <a:t>Thesis </a:t>
            </a:r>
            <a:r>
              <a:rPr lang="en-US" dirty="0" err="1" smtClean="0"/>
              <a:t>defence</a:t>
            </a:r>
            <a:r>
              <a:rPr lang="en-US" dirty="0" smtClean="0"/>
              <a:t> 14/</a:t>
            </a:r>
            <a:r>
              <a:rPr lang="en-US" dirty="0"/>
              <a:t>5</a:t>
            </a:r>
            <a:r>
              <a:rPr lang="en-US" dirty="0" smtClean="0"/>
              <a:t>-2012</a:t>
            </a:r>
            <a:endParaRPr lang="en-US" dirty="0"/>
          </a:p>
        </p:txBody>
      </p:sp>
    </p:spTree>
    <p:extLst>
      <p:ext uri="{BB962C8B-B14F-4D97-AF65-F5344CB8AC3E}">
        <p14:creationId xmlns:p14="http://schemas.microsoft.com/office/powerpoint/2010/main" val="2942428301"/>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inline_1457_color_v2.m4v">
            <a:hlinkClick r:id="" action="ppaction://media"/>
            <a:hlinkHover r:id="" action="ppaction://ole?verb=0"/>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495300" y="1770533"/>
            <a:ext cx="8915400" cy="4322763"/>
          </a:xfrm>
        </p:spPr>
      </p:pic>
      <p:sp>
        <p:nvSpPr>
          <p:cNvPr id="5" name="Slide Number Placeholder 4"/>
          <p:cNvSpPr>
            <a:spLocks noGrp="1"/>
          </p:cNvSpPr>
          <p:nvPr>
            <p:ph type="sldNum" sz="quarter" idx="12"/>
          </p:nvPr>
        </p:nvSpPr>
        <p:spPr/>
        <p:txBody>
          <a:bodyPr/>
          <a:lstStyle/>
          <a:p>
            <a:fld id="{704C5835-BE58-0F40-810C-2B889730FF6D}" type="slidenum">
              <a:rPr lang="en-US" smtClean="0"/>
              <a:pPr/>
              <a:t>25</a:t>
            </a:fld>
            <a:r>
              <a:rPr lang="en-US" dirty="0" smtClean="0"/>
              <a:t>/46</a:t>
            </a:r>
            <a:endParaRPr lang="en-US" dirty="0"/>
          </a:p>
        </p:txBody>
      </p:sp>
      <p:sp>
        <p:nvSpPr>
          <p:cNvPr id="8" name="Pladsholder til sidefod 4"/>
          <p:cNvSpPr>
            <a:spLocks noGrp="1"/>
          </p:cNvSpPr>
          <p:nvPr>
            <p:ph type="ftr" sz="quarter" idx="11"/>
          </p:nvPr>
        </p:nvSpPr>
        <p:spPr>
          <a:xfrm>
            <a:off x="3384550" y="6245225"/>
            <a:ext cx="3136900" cy="476250"/>
          </a:xfrm>
        </p:spPr>
        <p:txBody>
          <a:bodyPr/>
          <a:lstStyle/>
          <a:p>
            <a:r>
              <a:rPr lang="en-US" dirty="0" smtClean="0"/>
              <a:t>Thesis </a:t>
            </a:r>
            <a:r>
              <a:rPr lang="en-US" dirty="0" err="1" smtClean="0"/>
              <a:t>defence</a:t>
            </a:r>
            <a:r>
              <a:rPr lang="en-US" dirty="0" smtClean="0"/>
              <a:t> 14/</a:t>
            </a:r>
            <a:r>
              <a:rPr lang="en-US" dirty="0"/>
              <a:t>5</a:t>
            </a:r>
            <a:r>
              <a:rPr lang="en-US" dirty="0" smtClean="0"/>
              <a:t>-2012</a:t>
            </a:r>
            <a:endParaRPr lang="en-US" dirty="0"/>
          </a:p>
        </p:txBody>
      </p:sp>
    </p:spTree>
    <p:extLst>
      <p:ext uri="{BB962C8B-B14F-4D97-AF65-F5344CB8AC3E}">
        <p14:creationId xmlns:p14="http://schemas.microsoft.com/office/powerpoint/2010/main" val="941495646"/>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Conclusions from part II</a:t>
            </a:r>
            <a:endParaRPr lang="en-US" dirty="0"/>
          </a:p>
        </p:txBody>
      </p:sp>
      <p:sp>
        <p:nvSpPr>
          <p:cNvPr id="3" name="Content Placeholder 2"/>
          <p:cNvSpPr>
            <a:spLocks noGrp="1"/>
          </p:cNvSpPr>
          <p:nvPr>
            <p:ph idx="1"/>
          </p:nvPr>
        </p:nvSpPr>
        <p:spPr/>
        <p:txBody>
          <a:bodyPr/>
          <a:lstStyle/>
          <a:p>
            <a:r>
              <a:rPr lang="en-US" dirty="0" smtClean="0"/>
              <a:t>Method of identifying possible oil reservoirs verified</a:t>
            </a:r>
          </a:p>
          <a:p>
            <a:r>
              <a:rPr lang="en-US" dirty="0" smtClean="0"/>
              <a:t>The oil reservoir around Nini-1a and Nini-4 identified</a:t>
            </a:r>
          </a:p>
          <a:p>
            <a:r>
              <a:rPr lang="en-US" dirty="0" smtClean="0"/>
              <a:t>Another “known” oil reservoir identified</a:t>
            </a:r>
          </a:p>
          <a:p>
            <a:r>
              <a:rPr lang="en-US" dirty="0" smtClean="0"/>
              <a:t>A third possible oil reservoir </a:t>
            </a:r>
            <a:r>
              <a:rPr lang="en-US" dirty="0"/>
              <a:t>identified</a:t>
            </a:r>
            <a:endParaRPr lang="en-US" dirty="0" smtClean="0"/>
          </a:p>
          <a:p>
            <a:endParaRPr lang="en-US" dirty="0" smtClean="0"/>
          </a:p>
        </p:txBody>
      </p:sp>
      <p:sp>
        <p:nvSpPr>
          <p:cNvPr id="5" name="Slide Number Placeholder 4"/>
          <p:cNvSpPr>
            <a:spLocks noGrp="1"/>
          </p:cNvSpPr>
          <p:nvPr>
            <p:ph type="sldNum" sz="quarter" idx="12"/>
          </p:nvPr>
        </p:nvSpPr>
        <p:spPr/>
        <p:txBody>
          <a:bodyPr/>
          <a:lstStyle/>
          <a:p>
            <a:fld id="{704C5835-BE58-0F40-810C-2B889730FF6D}" type="slidenum">
              <a:rPr lang="en-US" smtClean="0"/>
              <a:pPr/>
              <a:t>26</a:t>
            </a:fld>
            <a:r>
              <a:rPr lang="en-US" dirty="0" smtClean="0"/>
              <a:t>/46</a:t>
            </a:r>
            <a:endParaRPr lang="en-US" dirty="0"/>
          </a:p>
        </p:txBody>
      </p:sp>
      <p:sp>
        <p:nvSpPr>
          <p:cNvPr id="7" name="Pladsholder til sidefod 4"/>
          <p:cNvSpPr>
            <a:spLocks noGrp="1"/>
          </p:cNvSpPr>
          <p:nvPr>
            <p:ph type="ftr" sz="quarter" idx="11"/>
          </p:nvPr>
        </p:nvSpPr>
        <p:spPr>
          <a:xfrm>
            <a:off x="3384550" y="6245225"/>
            <a:ext cx="3136900" cy="476250"/>
          </a:xfrm>
        </p:spPr>
        <p:txBody>
          <a:bodyPr/>
          <a:lstStyle/>
          <a:p>
            <a:r>
              <a:rPr lang="en-US" dirty="0" smtClean="0"/>
              <a:t>Thesis </a:t>
            </a:r>
            <a:r>
              <a:rPr lang="en-US" dirty="0" err="1" smtClean="0"/>
              <a:t>defence</a:t>
            </a:r>
            <a:r>
              <a:rPr lang="en-US" dirty="0" smtClean="0"/>
              <a:t> 14/</a:t>
            </a:r>
            <a:r>
              <a:rPr lang="en-US" dirty="0"/>
              <a:t>5</a:t>
            </a:r>
            <a:r>
              <a:rPr lang="en-US" dirty="0" smtClean="0"/>
              <a:t>-2012</a:t>
            </a:r>
            <a:endParaRPr lang="en-US" dirty="0"/>
          </a:p>
        </p:txBody>
      </p:sp>
    </p:spTree>
    <p:extLst>
      <p:ext uri="{BB962C8B-B14F-4D97-AF65-F5344CB8AC3E}">
        <p14:creationId xmlns:p14="http://schemas.microsoft.com/office/powerpoint/2010/main" val="1447899222"/>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Part III: AVO inversion</a:t>
            </a:r>
            <a:endParaRPr lang="en-US" dirty="0"/>
          </a:p>
        </p:txBody>
      </p:sp>
      <p:sp>
        <p:nvSpPr>
          <p:cNvPr id="3" name="Content Placeholder 2"/>
          <p:cNvSpPr>
            <a:spLocks noGrp="1"/>
          </p:cNvSpPr>
          <p:nvPr>
            <p:ph idx="1"/>
          </p:nvPr>
        </p:nvSpPr>
        <p:spPr>
          <a:xfrm>
            <a:off x="488504" y="1412776"/>
            <a:ext cx="8915400" cy="4752528"/>
          </a:xfrm>
        </p:spPr>
        <p:txBody>
          <a:bodyPr/>
          <a:lstStyle/>
          <a:p>
            <a:r>
              <a:rPr lang="en-US" dirty="0" smtClean="0"/>
              <a:t>Predicting physical properties of greensand from seismic data</a:t>
            </a:r>
          </a:p>
          <a:p>
            <a:r>
              <a:rPr lang="en-US" dirty="0" smtClean="0"/>
              <a:t>non-linear AVO waveform inversion</a:t>
            </a:r>
          </a:p>
          <a:p>
            <a:r>
              <a:rPr lang="en-US" dirty="0" smtClean="0"/>
              <a:t>Metropolis inversion</a:t>
            </a:r>
          </a:p>
          <a:p>
            <a:pPr lvl="2"/>
            <a:endParaRPr lang="en-US" dirty="0" smtClean="0"/>
          </a:p>
          <a:p>
            <a:endParaRPr lang="en-US" dirty="0" smtClean="0"/>
          </a:p>
        </p:txBody>
      </p:sp>
      <p:sp>
        <p:nvSpPr>
          <p:cNvPr id="5" name="Slide Number Placeholder 4"/>
          <p:cNvSpPr>
            <a:spLocks noGrp="1"/>
          </p:cNvSpPr>
          <p:nvPr>
            <p:ph type="sldNum" sz="quarter" idx="12"/>
          </p:nvPr>
        </p:nvSpPr>
        <p:spPr/>
        <p:txBody>
          <a:bodyPr/>
          <a:lstStyle/>
          <a:p>
            <a:fld id="{704C5835-BE58-0F40-810C-2B889730FF6D}" type="slidenum">
              <a:rPr lang="en-US" smtClean="0"/>
              <a:pPr/>
              <a:t>27</a:t>
            </a:fld>
            <a:r>
              <a:rPr lang="en-US" dirty="0" smtClean="0"/>
              <a:t>/46</a:t>
            </a:r>
            <a:endParaRPr lang="en-US" dirty="0"/>
          </a:p>
        </p:txBody>
      </p:sp>
      <p:sp>
        <p:nvSpPr>
          <p:cNvPr id="8" name="Pladsholder til sidefod 4"/>
          <p:cNvSpPr>
            <a:spLocks noGrp="1"/>
          </p:cNvSpPr>
          <p:nvPr>
            <p:ph type="ftr" sz="quarter" idx="11"/>
          </p:nvPr>
        </p:nvSpPr>
        <p:spPr>
          <a:xfrm>
            <a:off x="3384550" y="6245225"/>
            <a:ext cx="3136900" cy="476250"/>
          </a:xfrm>
        </p:spPr>
        <p:txBody>
          <a:bodyPr/>
          <a:lstStyle/>
          <a:p>
            <a:r>
              <a:rPr lang="en-US" dirty="0" smtClean="0"/>
              <a:t>Thesis </a:t>
            </a:r>
            <a:r>
              <a:rPr lang="en-US" dirty="0" err="1" smtClean="0"/>
              <a:t>defence</a:t>
            </a:r>
            <a:r>
              <a:rPr lang="en-US" dirty="0" smtClean="0"/>
              <a:t> 14/</a:t>
            </a:r>
            <a:r>
              <a:rPr lang="en-US" dirty="0"/>
              <a:t>5</a:t>
            </a:r>
            <a:r>
              <a:rPr lang="en-US" dirty="0" smtClean="0"/>
              <a:t>-2012</a:t>
            </a:r>
            <a:endParaRPr lang="en-US" dirty="0"/>
          </a:p>
        </p:txBody>
      </p:sp>
    </p:spTree>
    <p:extLst>
      <p:ext uri="{BB962C8B-B14F-4D97-AF65-F5344CB8AC3E}">
        <p14:creationId xmlns:p14="http://schemas.microsoft.com/office/powerpoint/2010/main" val="884075924"/>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r>
              <a:rPr lang="en-US" dirty="0" smtClean="0"/>
              <a:t>Principle of the algorithm</a:t>
            </a:r>
          </a:p>
          <a:p>
            <a:pPr lvl="1"/>
            <a:r>
              <a:rPr lang="en-US" dirty="0" smtClean="0"/>
              <a:t>Iteratively</a:t>
            </a:r>
          </a:p>
          <a:p>
            <a:pPr lvl="1"/>
            <a:r>
              <a:rPr lang="en-US" dirty="0" smtClean="0"/>
              <a:t>Sampling a realization of the posterior distribution</a:t>
            </a:r>
            <a:endParaRPr lang="en-US" dirty="0"/>
          </a:p>
        </p:txBody>
      </p:sp>
      <p:sp>
        <p:nvSpPr>
          <p:cNvPr id="5" name="Slide Number Placeholder 4"/>
          <p:cNvSpPr>
            <a:spLocks noGrp="1"/>
          </p:cNvSpPr>
          <p:nvPr>
            <p:ph type="sldNum" sz="quarter" idx="12"/>
          </p:nvPr>
        </p:nvSpPr>
        <p:spPr/>
        <p:txBody>
          <a:bodyPr/>
          <a:lstStyle/>
          <a:p>
            <a:fld id="{704C5835-BE58-0F40-810C-2B889730FF6D}" type="slidenum">
              <a:rPr lang="en-US" smtClean="0"/>
              <a:pPr/>
              <a:t>28</a:t>
            </a:fld>
            <a:r>
              <a:rPr lang="en-US" dirty="0" smtClean="0"/>
              <a:t>/46</a:t>
            </a:r>
            <a:endParaRPr lang="en-US" dirty="0"/>
          </a:p>
        </p:txBody>
      </p:sp>
      <p:graphicFrame>
        <p:nvGraphicFramePr>
          <p:cNvPr id="7" name="Diagram 6"/>
          <p:cNvGraphicFramePr/>
          <p:nvPr>
            <p:extLst>
              <p:ext uri="{D42A27DB-BD31-4B8C-83A1-F6EECF244321}">
                <p14:modId xmlns:p14="http://schemas.microsoft.com/office/powerpoint/2010/main" val="12552365"/>
              </p:ext>
            </p:extLst>
          </p:nvPr>
        </p:nvGraphicFramePr>
        <p:xfrm>
          <a:off x="1651000" y="2097777"/>
          <a:ext cx="6604000" cy="4402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Curved Down Arrow 7"/>
          <p:cNvSpPr/>
          <p:nvPr/>
        </p:nvSpPr>
        <p:spPr>
          <a:xfrm rot="10800000">
            <a:off x="1568624" y="4869160"/>
            <a:ext cx="6408712" cy="936104"/>
          </a:xfrm>
          <a:prstGeom prst="curvedDownArrow">
            <a:avLst>
              <a:gd name="adj1" fmla="val 25000"/>
              <a:gd name="adj2" fmla="val 112844"/>
              <a:gd name="adj3" fmla="val 2500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9" name="Pladsholder til sidefod 4"/>
          <p:cNvSpPr>
            <a:spLocks noGrp="1"/>
          </p:cNvSpPr>
          <p:nvPr>
            <p:ph type="ftr" sz="quarter" idx="11"/>
          </p:nvPr>
        </p:nvSpPr>
        <p:spPr>
          <a:xfrm>
            <a:off x="3384550" y="6245225"/>
            <a:ext cx="3136900" cy="476250"/>
          </a:xfrm>
        </p:spPr>
        <p:txBody>
          <a:bodyPr/>
          <a:lstStyle/>
          <a:p>
            <a:r>
              <a:rPr lang="en-US" dirty="0" smtClean="0"/>
              <a:t>Thesis </a:t>
            </a:r>
            <a:r>
              <a:rPr lang="en-US" dirty="0" err="1" smtClean="0"/>
              <a:t>defence</a:t>
            </a:r>
            <a:r>
              <a:rPr lang="en-US" dirty="0" smtClean="0"/>
              <a:t> 14/</a:t>
            </a:r>
            <a:r>
              <a:rPr lang="en-US" dirty="0"/>
              <a:t>5</a:t>
            </a:r>
            <a:r>
              <a:rPr lang="en-US" dirty="0" smtClean="0"/>
              <a:t>-2012</a:t>
            </a:r>
            <a:endParaRPr lang="en-US" dirty="0"/>
          </a:p>
        </p:txBody>
      </p:sp>
    </p:spTree>
    <p:extLst>
      <p:ext uri="{BB962C8B-B14F-4D97-AF65-F5344CB8AC3E}">
        <p14:creationId xmlns:p14="http://schemas.microsoft.com/office/powerpoint/2010/main" val="4038782605"/>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Forward model	</a:t>
            </a:r>
            <a:endParaRPr lang="en-US" dirty="0"/>
          </a:p>
        </p:txBody>
      </p:sp>
      <p:sp>
        <p:nvSpPr>
          <p:cNvPr id="3" name="Content Placeholder 2"/>
          <p:cNvSpPr>
            <a:spLocks noGrp="1"/>
          </p:cNvSpPr>
          <p:nvPr>
            <p:ph idx="1"/>
          </p:nvPr>
        </p:nvSpPr>
        <p:spPr/>
        <p:txBody>
          <a:bodyPr/>
          <a:lstStyle/>
          <a:p>
            <a:r>
              <a:rPr lang="en-US" dirty="0" smtClean="0"/>
              <a:t>Non-linear rock physics model</a:t>
            </a:r>
          </a:p>
          <a:p>
            <a:r>
              <a:rPr lang="en-US" dirty="0" smtClean="0"/>
              <a:t>Non-linear reflectivity model</a:t>
            </a:r>
          </a:p>
          <a:p>
            <a:r>
              <a:rPr lang="en-US" dirty="0" smtClean="0"/>
              <a:t>Convolution model</a:t>
            </a:r>
            <a:endParaRPr lang="en-US" dirty="0"/>
          </a:p>
        </p:txBody>
      </p:sp>
      <p:sp>
        <p:nvSpPr>
          <p:cNvPr id="5" name="Slide Number Placeholder 4"/>
          <p:cNvSpPr>
            <a:spLocks noGrp="1"/>
          </p:cNvSpPr>
          <p:nvPr>
            <p:ph type="sldNum" sz="quarter" idx="12"/>
          </p:nvPr>
        </p:nvSpPr>
        <p:spPr/>
        <p:txBody>
          <a:bodyPr/>
          <a:lstStyle/>
          <a:p>
            <a:fld id="{704C5835-BE58-0F40-810C-2B889730FF6D}" type="slidenum">
              <a:rPr lang="en-US" smtClean="0"/>
              <a:pPr/>
              <a:t>29</a:t>
            </a:fld>
            <a:r>
              <a:rPr lang="en-US" dirty="0" smtClean="0"/>
              <a:t>/46</a:t>
            </a:r>
            <a:endParaRPr lang="en-US" dirty="0"/>
          </a:p>
        </p:txBody>
      </p:sp>
      <p:sp>
        <p:nvSpPr>
          <p:cNvPr id="6" name="Pladsholder til sidefod 4"/>
          <p:cNvSpPr>
            <a:spLocks noGrp="1"/>
          </p:cNvSpPr>
          <p:nvPr>
            <p:ph type="ftr" sz="quarter" idx="11"/>
          </p:nvPr>
        </p:nvSpPr>
        <p:spPr>
          <a:xfrm>
            <a:off x="3384550" y="6245225"/>
            <a:ext cx="3136900" cy="476250"/>
          </a:xfrm>
        </p:spPr>
        <p:txBody>
          <a:bodyPr/>
          <a:lstStyle/>
          <a:p>
            <a:r>
              <a:rPr lang="en-US" dirty="0" smtClean="0"/>
              <a:t>Thesis </a:t>
            </a:r>
            <a:r>
              <a:rPr lang="en-US" dirty="0" err="1" smtClean="0"/>
              <a:t>defence</a:t>
            </a:r>
            <a:r>
              <a:rPr lang="en-US" dirty="0" smtClean="0"/>
              <a:t> 14/</a:t>
            </a:r>
            <a:r>
              <a:rPr lang="en-US" dirty="0"/>
              <a:t>5</a:t>
            </a:r>
            <a:r>
              <a:rPr lang="en-US" dirty="0" smtClean="0"/>
              <a:t>-2012</a:t>
            </a:r>
            <a:endParaRPr lang="en-US" dirty="0"/>
          </a:p>
        </p:txBody>
      </p:sp>
    </p:spTree>
    <p:extLst>
      <p:ext uri="{BB962C8B-B14F-4D97-AF65-F5344CB8AC3E}">
        <p14:creationId xmlns:p14="http://schemas.microsoft.com/office/powerpoint/2010/main" val="1718911343"/>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north_sea_modified.png"/>
          <p:cNvPicPr>
            <a:picLocks noGrp="1" noChangeAspect="1"/>
          </p:cNvPicPr>
          <p:nvPr>
            <p:ph idx="1"/>
          </p:nvPr>
        </p:nvPicPr>
        <p:blipFill>
          <a:blip r:embed="rId3">
            <a:extLst>
              <a:ext uri="{28A0092B-C50C-407E-A947-70E740481C1C}">
                <a14:useLocalDpi xmlns:a14="http://schemas.microsoft.com/office/drawing/2010/main" val="0"/>
              </a:ext>
            </a:extLst>
          </a:blip>
          <a:srcRect l="-26153" r="-26153"/>
          <a:stretch>
            <a:fillRect/>
          </a:stretch>
        </p:blipFill>
        <p:spPr>
          <a:xfrm>
            <a:off x="-240612" y="764704"/>
            <a:ext cx="10146612" cy="5150996"/>
          </a:xfrm>
        </p:spPr>
      </p:pic>
      <p:sp>
        <p:nvSpPr>
          <p:cNvPr id="5" name="Pladsholder til diasnummer 4"/>
          <p:cNvSpPr>
            <a:spLocks noGrp="1"/>
          </p:cNvSpPr>
          <p:nvPr>
            <p:ph type="sldNum" sz="quarter" idx="12"/>
          </p:nvPr>
        </p:nvSpPr>
        <p:spPr>
          <a:xfrm>
            <a:off x="7055018" y="6152370"/>
            <a:ext cx="2277157" cy="497097"/>
          </a:xfrm>
        </p:spPr>
        <p:txBody>
          <a:bodyPr/>
          <a:lstStyle/>
          <a:p>
            <a:fld id="{704C5835-BE58-0F40-810C-2B889730FF6D}" type="slidenum">
              <a:rPr lang="en-US" smtClean="0"/>
              <a:pPr/>
              <a:t>3</a:t>
            </a:fld>
            <a:r>
              <a:rPr lang="en-US" dirty="0" smtClean="0"/>
              <a:t>/46</a:t>
            </a:r>
            <a:endParaRPr lang="en-US" dirty="0"/>
          </a:p>
        </p:txBody>
      </p:sp>
      <p:sp>
        <p:nvSpPr>
          <p:cNvPr id="3" name="Rectangle 2"/>
          <p:cNvSpPr/>
          <p:nvPr/>
        </p:nvSpPr>
        <p:spPr>
          <a:xfrm rot="20108160">
            <a:off x="4522366" y="1996911"/>
            <a:ext cx="381482" cy="113536"/>
          </a:xfrm>
          <a:prstGeom prst="rect">
            <a:avLst/>
          </a:prstGeom>
          <a:noFill/>
          <a:ln w="28575" cmpd="sng">
            <a:solidFill>
              <a:srgbClr val="3366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1568624" y="5877272"/>
            <a:ext cx="3405178" cy="369332"/>
          </a:xfrm>
          <a:prstGeom prst="rect">
            <a:avLst/>
          </a:prstGeom>
          <a:noFill/>
        </p:spPr>
        <p:txBody>
          <a:bodyPr wrap="square" rtlCol="0">
            <a:spAutoFit/>
          </a:bodyPr>
          <a:lstStyle/>
          <a:p>
            <a:r>
              <a:rPr lang="en-US" dirty="0" smtClean="0"/>
              <a:t>(picture: </a:t>
            </a:r>
            <a:r>
              <a:rPr lang="en-US" dirty="0" err="1" smtClean="0"/>
              <a:t>Schiøler</a:t>
            </a:r>
            <a:r>
              <a:rPr lang="en-US" dirty="0" smtClean="0"/>
              <a:t> et. al)</a:t>
            </a:r>
            <a:endParaRPr lang="en-US" dirty="0"/>
          </a:p>
        </p:txBody>
      </p:sp>
      <p:cxnSp>
        <p:nvCxnSpPr>
          <p:cNvPr id="12" name="Straight Arrow Connector 11"/>
          <p:cNvCxnSpPr>
            <a:endCxn id="3" idx="2"/>
          </p:cNvCxnSpPr>
          <p:nvPr/>
        </p:nvCxnSpPr>
        <p:spPr>
          <a:xfrm flipH="1">
            <a:off x="4736976" y="1988840"/>
            <a:ext cx="2964625" cy="116345"/>
          </a:xfrm>
          <a:prstGeom prst="straightConnector1">
            <a:avLst/>
          </a:prstGeom>
          <a:ln>
            <a:solidFill>
              <a:schemeClr val="accent2">
                <a:lumMod val="75000"/>
              </a:schemeClr>
            </a:solidFill>
            <a:tailEnd type="arrow"/>
          </a:ln>
        </p:spPr>
        <p:style>
          <a:lnRef idx="2">
            <a:schemeClr val="accent1"/>
          </a:lnRef>
          <a:fillRef idx="0">
            <a:schemeClr val="accent1"/>
          </a:fillRef>
          <a:effectRef idx="1">
            <a:schemeClr val="accent1"/>
          </a:effectRef>
          <a:fontRef idx="minor">
            <a:schemeClr val="tx1"/>
          </a:fontRef>
        </p:style>
      </p:cxnSp>
      <p:sp>
        <p:nvSpPr>
          <p:cNvPr id="21" name="TextBox 20"/>
          <p:cNvSpPr txBox="1"/>
          <p:nvPr/>
        </p:nvSpPr>
        <p:spPr>
          <a:xfrm>
            <a:off x="7714399" y="1755302"/>
            <a:ext cx="851295" cy="400110"/>
          </a:xfrm>
          <a:prstGeom prst="rect">
            <a:avLst/>
          </a:prstGeom>
          <a:noFill/>
        </p:spPr>
        <p:txBody>
          <a:bodyPr wrap="square" rtlCol="0">
            <a:spAutoFit/>
          </a:bodyPr>
          <a:lstStyle/>
          <a:p>
            <a:r>
              <a:rPr lang="en-US" sz="2000" dirty="0" smtClean="0"/>
              <a:t>Nini-1</a:t>
            </a:r>
            <a:endParaRPr lang="en-US" sz="2000" dirty="0"/>
          </a:p>
        </p:txBody>
      </p:sp>
      <p:sp>
        <p:nvSpPr>
          <p:cNvPr id="2" name="Left Arrow 1"/>
          <p:cNvSpPr/>
          <p:nvPr/>
        </p:nvSpPr>
        <p:spPr>
          <a:xfrm rot="1096524">
            <a:off x="4892618" y="2549678"/>
            <a:ext cx="3171451" cy="334235"/>
          </a:xfrm>
          <a:prstGeom prst="leftArrow">
            <a:avLst>
              <a:gd name="adj1" fmla="val 19275"/>
              <a:gd name="adj2" fmla="val 85339"/>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7866951" y="2736469"/>
            <a:ext cx="1418824" cy="1015663"/>
          </a:xfrm>
          <a:prstGeom prst="rect">
            <a:avLst/>
          </a:prstGeom>
          <a:noFill/>
        </p:spPr>
        <p:txBody>
          <a:bodyPr wrap="square" rtlCol="0">
            <a:spAutoFit/>
          </a:bodyPr>
          <a:lstStyle/>
          <a:p>
            <a:r>
              <a:rPr lang="en-US" sz="2000" dirty="0" smtClean="0"/>
              <a:t>Area of seismic data</a:t>
            </a:r>
            <a:endParaRPr lang="en-US" sz="2000" dirty="0"/>
          </a:p>
        </p:txBody>
      </p:sp>
      <p:sp>
        <p:nvSpPr>
          <p:cNvPr id="11" name="Pladsholder til sidefod 4"/>
          <p:cNvSpPr>
            <a:spLocks noGrp="1"/>
          </p:cNvSpPr>
          <p:nvPr>
            <p:ph type="ftr" sz="quarter" idx="11"/>
          </p:nvPr>
        </p:nvSpPr>
        <p:spPr>
          <a:xfrm>
            <a:off x="3384550" y="6245225"/>
            <a:ext cx="3136900" cy="476250"/>
          </a:xfrm>
        </p:spPr>
        <p:txBody>
          <a:bodyPr/>
          <a:lstStyle/>
          <a:p>
            <a:r>
              <a:rPr lang="en-US" dirty="0" smtClean="0"/>
              <a:t>Thesis </a:t>
            </a:r>
            <a:r>
              <a:rPr lang="en-US" dirty="0" err="1" smtClean="0"/>
              <a:t>defence</a:t>
            </a:r>
            <a:r>
              <a:rPr lang="en-US" dirty="0" smtClean="0"/>
              <a:t> 14/</a:t>
            </a:r>
            <a:r>
              <a:rPr lang="en-US" dirty="0"/>
              <a:t>5</a:t>
            </a:r>
            <a:r>
              <a:rPr lang="en-US" dirty="0" smtClean="0"/>
              <a:t>-2012</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The rock physics model</a:t>
            </a:r>
            <a:endParaRPr lang="en-US" dirty="0"/>
          </a:p>
        </p:txBody>
      </p:sp>
      <p:sp>
        <p:nvSpPr>
          <p:cNvPr id="3" name="Content Placeholder 2"/>
          <p:cNvSpPr>
            <a:spLocks noGrp="1"/>
          </p:cNvSpPr>
          <p:nvPr>
            <p:ph idx="1"/>
          </p:nvPr>
        </p:nvSpPr>
        <p:spPr/>
        <p:txBody>
          <a:bodyPr/>
          <a:lstStyle/>
          <a:p>
            <a:r>
              <a:rPr lang="en-US" dirty="0" smtClean="0"/>
              <a:t>Hertz-</a:t>
            </a:r>
            <a:r>
              <a:rPr lang="en-US" dirty="0" err="1" smtClean="0"/>
              <a:t>Mindlin</a:t>
            </a:r>
            <a:r>
              <a:rPr lang="en-US" dirty="0" smtClean="0"/>
              <a:t> grain contact model</a:t>
            </a:r>
          </a:p>
          <a:p>
            <a:pPr lvl="1"/>
            <a:r>
              <a:rPr lang="en-US" dirty="0" err="1" smtClean="0"/>
              <a:t>Modelling</a:t>
            </a:r>
            <a:r>
              <a:rPr lang="en-US" dirty="0" smtClean="0"/>
              <a:t>: </a:t>
            </a:r>
            <a:r>
              <a:rPr lang="en-US" dirty="0" err="1" smtClean="0"/>
              <a:t>K</a:t>
            </a:r>
            <a:r>
              <a:rPr lang="en-US" baseline="-25000" dirty="0" err="1" smtClean="0"/>
              <a:t>dry</a:t>
            </a:r>
            <a:r>
              <a:rPr lang="en-US" baseline="-25000" dirty="0" smtClean="0"/>
              <a:t> </a:t>
            </a:r>
            <a:r>
              <a:rPr lang="en-US" dirty="0" smtClean="0"/>
              <a:t>and </a:t>
            </a:r>
            <a:r>
              <a:rPr lang="en-US" dirty="0"/>
              <a:t>μ</a:t>
            </a:r>
            <a:endParaRPr lang="en-US" baseline="-25000" dirty="0" smtClean="0"/>
          </a:p>
          <a:p>
            <a:pPr lvl="1"/>
            <a:r>
              <a:rPr lang="en-US" dirty="0" smtClean="0"/>
              <a:t>Estimating: </a:t>
            </a:r>
            <a:endParaRPr lang="en-US" dirty="0"/>
          </a:p>
          <a:p>
            <a:pPr lvl="2"/>
            <a:r>
              <a:rPr lang="en-US" dirty="0" smtClean="0"/>
              <a:t>Poisson ratio</a:t>
            </a:r>
            <a:endParaRPr lang="en-US" dirty="0"/>
          </a:p>
          <a:p>
            <a:pPr lvl="2"/>
            <a:r>
              <a:rPr lang="en-US" dirty="0" err="1"/>
              <a:t>Glauconite</a:t>
            </a:r>
            <a:r>
              <a:rPr lang="en-US" dirty="0"/>
              <a:t> bulk and shear </a:t>
            </a:r>
            <a:r>
              <a:rPr lang="en-US" dirty="0" smtClean="0"/>
              <a:t>moduli</a:t>
            </a:r>
            <a:endParaRPr lang="en-US" dirty="0"/>
          </a:p>
          <a:p>
            <a:r>
              <a:rPr lang="en-US" dirty="0" err="1" smtClean="0"/>
              <a:t>Gassmann</a:t>
            </a:r>
            <a:r>
              <a:rPr lang="en-US" dirty="0" smtClean="0"/>
              <a:t> fluid substitution</a:t>
            </a:r>
          </a:p>
          <a:p>
            <a:pPr lvl="1"/>
            <a:r>
              <a:rPr lang="en-US" dirty="0"/>
              <a:t>Estimating: </a:t>
            </a:r>
          </a:p>
          <a:p>
            <a:pPr lvl="2"/>
            <a:r>
              <a:rPr lang="en-US" dirty="0"/>
              <a:t>Mineral </a:t>
            </a:r>
            <a:r>
              <a:rPr lang="en-US" dirty="0" smtClean="0"/>
              <a:t>modulus</a:t>
            </a:r>
            <a:endParaRPr lang="en-US" dirty="0"/>
          </a:p>
        </p:txBody>
      </p:sp>
      <p:sp>
        <p:nvSpPr>
          <p:cNvPr id="5" name="Slide Number Placeholder 4"/>
          <p:cNvSpPr>
            <a:spLocks noGrp="1"/>
          </p:cNvSpPr>
          <p:nvPr>
            <p:ph type="sldNum" sz="quarter" idx="12"/>
          </p:nvPr>
        </p:nvSpPr>
        <p:spPr/>
        <p:txBody>
          <a:bodyPr/>
          <a:lstStyle/>
          <a:p>
            <a:fld id="{704C5835-BE58-0F40-810C-2B889730FF6D}" type="slidenum">
              <a:rPr lang="en-US" smtClean="0"/>
              <a:pPr/>
              <a:t>30</a:t>
            </a:fld>
            <a:r>
              <a:rPr lang="en-US" dirty="0" smtClean="0"/>
              <a:t>/46</a:t>
            </a:r>
            <a:endParaRPr lang="en-US" dirty="0"/>
          </a:p>
        </p:txBody>
      </p:sp>
      <p:sp>
        <p:nvSpPr>
          <p:cNvPr id="6" name="Pladsholder til sidefod 4"/>
          <p:cNvSpPr>
            <a:spLocks noGrp="1"/>
          </p:cNvSpPr>
          <p:nvPr>
            <p:ph type="ftr" sz="quarter" idx="11"/>
          </p:nvPr>
        </p:nvSpPr>
        <p:spPr>
          <a:xfrm>
            <a:off x="3384550" y="6245225"/>
            <a:ext cx="3136900" cy="476250"/>
          </a:xfrm>
        </p:spPr>
        <p:txBody>
          <a:bodyPr/>
          <a:lstStyle/>
          <a:p>
            <a:r>
              <a:rPr lang="en-US" dirty="0" smtClean="0"/>
              <a:t>Thesis </a:t>
            </a:r>
            <a:r>
              <a:rPr lang="en-US" dirty="0" err="1" smtClean="0"/>
              <a:t>defence</a:t>
            </a:r>
            <a:r>
              <a:rPr lang="en-US" dirty="0" smtClean="0"/>
              <a:t> 14/</a:t>
            </a:r>
            <a:r>
              <a:rPr lang="en-US" dirty="0"/>
              <a:t>5</a:t>
            </a:r>
            <a:r>
              <a:rPr lang="en-US" dirty="0" smtClean="0"/>
              <a:t>-2012</a:t>
            </a:r>
            <a:endParaRPr lang="en-US" dirty="0"/>
          </a:p>
        </p:txBody>
      </p:sp>
    </p:spTree>
    <p:extLst>
      <p:ext uri="{BB962C8B-B14F-4D97-AF65-F5344CB8AC3E}">
        <p14:creationId xmlns:p14="http://schemas.microsoft.com/office/powerpoint/2010/main" val="3100288479"/>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Illustrate forward model</a:t>
            </a:r>
            <a:endParaRPr lang="en-US" dirty="0"/>
          </a:p>
        </p:txBody>
      </p:sp>
      <p:pic>
        <p:nvPicPr>
          <p:cNvPr id="6" name="Illustrate_proposed_rock_models.m4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495300" y="1773709"/>
            <a:ext cx="8915400" cy="4319587"/>
          </a:xfrm>
        </p:spPr>
      </p:pic>
      <p:sp>
        <p:nvSpPr>
          <p:cNvPr id="5" name="Slide Number Placeholder 4"/>
          <p:cNvSpPr>
            <a:spLocks noGrp="1"/>
          </p:cNvSpPr>
          <p:nvPr>
            <p:ph type="sldNum" sz="quarter" idx="12"/>
          </p:nvPr>
        </p:nvSpPr>
        <p:spPr/>
        <p:txBody>
          <a:bodyPr/>
          <a:lstStyle/>
          <a:p>
            <a:fld id="{704C5835-BE58-0F40-810C-2B889730FF6D}" type="slidenum">
              <a:rPr lang="en-US" smtClean="0"/>
              <a:pPr/>
              <a:t>31</a:t>
            </a:fld>
            <a:r>
              <a:rPr lang="en-US" dirty="0" smtClean="0"/>
              <a:t>/46</a:t>
            </a:r>
            <a:endParaRPr lang="en-US" dirty="0"/>
          </a:p>
        </p:txBody>
      </p:sp>
      <p:sp>
        <p:nvSpPr>
          <p:cNvPr id="7" name="Pladsholder til sidefod 4"/>
          <p:cNvSpPr>
            <a:spLocks noGrp="1"/>
          </p:cNvSpPr>
          <p:nvPr>
            <p:ph type="ftr" sz="quarter" idx="11"/>
          </p:nvPr>
        </p:nvSpPr>
        <p:spPr>
          <a:xfrm>
            <a:off x="3384550" y="6245225"/>
            <a:ext cx="3136900" cy="476250"/>
          </a:xfrm>
        </p:spPr>
        <p:txBody>
          <a:bodyPr/>
          <a:lstStyle/>
          <a:p>
            <a:r>
              <a:rPr lang="en-US" dirty="0" smtClean="0"/>
              <a:t>Thesis </a:t>
            </a:r>
            <a:r>
              <a:rPr lang="en-US" dirty="0" err="1" smtClean="0"/>
              <a:t>defence</a:t>
            </a:r>
            <a:r>
              <a:rPr lang="en-US" dirty="0" smtClean="0"/>
              <a:t> 14/</a:t>
            </a:r>
            <a:r>
              <a:rPr lang="en-US" dirty="0"/>
              <a:t>5</a:t>
            </a:r>
            <a:r>
              <a:rPr lang="en-US" dirty="0" smtClean="0"/>
              <a:t>-2012</a:t>
            </a:r>
            <a:endParaRPr lang="en-US" dirty="0"/>
          </a:p>
        </p:txBody>
      </p:sp>
    </p:spTree>
    <p:extLst>
      <p:ext uri="{BB962C8B-B14F-4D97-AF65-F5344CB8AC3E}">
        <p14:creationId xmlns:p14="http://schemas.microsoft.com/office/powerpoint/2010/main" val="213438574"/>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Sampling a posterior distribution</a:t>
            </a:r>
            <a:endParaRPr lang="en-US" dirty="0"/>
          </a:p>
        </p:txBody>
      </p:sp>
      <p:sp>
        <p:nvSpPr>
          <p:cNvPr id="3" name="Content Placeholder 2"/>
          <p:cNvSpPr>
            <a:spLocks noGrp="1"/>
          </p:cNvSpPr>
          <p:nvPr>
            <p:ph idx="1"/>
          </p:nvPr>
        </p:nvSpPr>
        <p:spPr/>
        <p:txBody>
          <a:bodyPr/>
          <a:lstStyle/>
          <a:p>
            <a:r>
              <a:rPr lang="en-US" dirty="0" smtClean="0"/>
              <a:t>Accept model by:</a:t>
            </a:r>
          </a:p>
          <a:p>
            <a:pPr lvl="1"/>
            <a:r>
              <a:rPr lang="en-US" dirty="0" smtClean="0"/>
              <a:t>Likelihood of a proposed model</a:t>
            </a:r>
          </a:p>
          <a:p>
            <a:pPr lvl="1"/>
            <a:r>
              <a:rPr lang="en-US" dirty="0" smtClean="0"/>
              <a:t>Accept:</a:t>
            </a:r>
          </a:p>
          <a:p>
            <a:pPr lvl="2"/>
            <a:r>
              <a:rPr lang="en-US" dirty="0" smtClean="0"/>
              <a:t>If: L(</a:t>
            </a:r>
            <a:r>
              <a:rPr lang="en-US" dirty="0" err="1" smtClean="0"/>
              <a:t>m_propose</a:t>
            </a:r>
            <a:r>
              <a:rPr lang="en-US" dirty="0" smtClean="0"/>
              <a:t>) &gt;= L(</a:t>
            </a:r>
            <a:r>
              <a:rPr lang="en-US" dirty="0" err="1" smtClean="0"/>
              <a:t>m_current</a:t>
            </a:r>
            <a:r>
              <a:rPr lang="en-US" dirty="0" smtClean="0"/>
              <a:t>)</a:t>
            </a:r>
          </a:p>
          <a:p>
            <a:pPr lvl="2"/>
            <a:r>
              <a:rPr lang="en-US" dirty="0" smtClean="0"/>
              <a:t>Else if: L</a:t>
            </a:r>
            <a:r>
              <a:rPr lang="en-US" dirty="0"/>
              <a:t>(</a:t>
            </a:r>
            <a:r>
              <a:rPr lang="en-US" dirty="0" err="1" smtClean="0"/>
              <a:t>m_proposed</a:t>
            </a:r>
            <a:r>
              <a:rPr lang="en-US" dirty="0"/>
              <a:t>) </a:t>
            </a:r>
            <a:r>
              <a:rPr lang="en-US" dirty="0" smtClean="0"/>
              <a:t>/ </a:t>
            </a:r>
            <a:r>
              <a:rPr lang="en-US" dirty="0"/>
              <a:t>L(</a:t>
            </a:r>
            <a:r>
              <a:rPr lang="en-US" dirty="0" err="1" smtClean="0"/>
              <a:t>m_current</a:t>
            </a:r>
            <a:r>
              <a:rPr lang="en-US" dirty="0"/>
              <a:t>) </a:t>
            </a:r>
            <a:r>
              <a:rPr lang="en-US" dirty="0" smtClean="0"/>
              <a:t>&gt; </a:t>
            </a:r>
            <a:r>
              <a:rPr lang="en-US" dirty="0"/>
              <a:t>rand</a:t>
            </a:r>
            <a:r>
              <a:rPr lang="en-US" dirty="0" smtClean="0"/>
              <a:t>([0:1])</a:t>
            </a:r>
          </a:p>
          <a:p>
            <a:pPr lvl="1"/>
            <a:r>
              <a:rPr lang="en-US" dirty="0" err="1" smtClean="0"/>
              <a:t>m_current</a:t>
            </a:r>
            <a:r>
              <a:rPr lang="en-US" dirty="0" smtClean="0"/>
              <a:t> = </a:t>
            </a:r>
            <a:r>
              <a:rPr lang="en-US" dirty="0" err="1" smtClean="0"/>
              <a:t>m_propose</a:t>
            </a:r>
            <a:endParaRPr lang="en-US" dirty="0" smtClean="0"/>
          </a:p>
          <a:p>
            <a:r>
              <a:rPr lang="en-US" dirty="0" smtClean="0"/>
              <a:t>Measure of how well the accepted models fits data relative to each other</a:t>
            </a:r>
          </a:p>
          <a:p>
            <a:pPr lvl="1"/>
            <a:r>
              <a:rPr lang="en-US" dirty="0" smtClean="0"/>
              <a:t>Number of iterations between accepted models</a:t>
            </a:r>
          </a:p>
          <a:p>
            <a:pPr lvl="1"/>
            <a:endParaRPr lang="en-US" dirty="0" smtClean="0"/>
          </a:p>
          <a:p>
            <a:pPr lvl="2"/>
            <a:endParaRPr lang="en-US" dirty="0"/>
          </a:p>
        </p:txBody>
      </p:sp>
      <p:sp>
        <p:nvSpPr>
          <p:cNvPr id="4" name="Footer Placeholder 3"/>
          <p:cNvSpPr>
            <a:spLocks noGrp="1"/>
          </p:cNvSpPr>
          <p:nvPr>
            <p:ph type="ftr" sz="quarter" idx="11"/>
          </p:nvPr>
        </p:nvSpPr>
        <p:spPr/>
        <p:txBody>
          <a:bodyPr/>
          <a:lstStyle/>
          <a:p>
            <a:r>
              <a:rPr lang="en-US" smtClean="0"/>
              <a:t>SPE meeting 28/2-2012</a:t>
            </a:r>
            <a:endParaRPr lang="en-US"/>
          </a:p>
        </p:txBody>
      </p:sp>
      <p:sp>
        <p:nvSpPr>
          <p:cNvPr id="5" name="Slide Number Placeholder 4"/>
          <p:cNvSpPr>
            <a:spLocks noGrp="1"/>
          </p:cNvSpPr>
          <p:nvPr>
            <p:ph type="sldNum" sz="quarter" idx="12"/>
          </p:nvPr>
        </p:nvSpPr>
        <p:spPr/>
        <p:txBody>
          <a:bodyPr/>
          <a:lstStyle/>
          <a:p>
            <a:fld id="{704C5835-BE58-0F40-810C-2B889730FF6D}" type="slidenum">
              <a:rPr lang="en-US" smtClean="0"/>
              <a:pPr/>
              <a:t>32</a:t>
            </a:fld>
            <a:r>
              <a:rPr lang="en-US" dirty="0" smtClean="0"/>
              <a:t>/46</a:t>
            </a:r>
            <a:endParaRPr lang="en-US" dirty="0"/>
          </a:p>
        </p:txBody>
      </p:sp>
    </p:spTree>
    <p:extLst>
      <p:ext uri="{BB962C8B-B14F-4D97-AF65-F5344CB8AC3E}">
        <p14:creationId xmlns:p14="http://schemas.microsoft.com/office/powerpoint/2010/main" val="3356583531"/>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Illustrate sampling method</a:t>
            </a:r>
            <a:endParaRPr lang="en-US" dirty="0"/>
          </a:p>
        </p:txBody>
      </p:sp>
      <p:pic>
        <p:nvPicPr>
          <p:cNvPr id="6" name="Illustrate_inversion_proces.m4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495300" y="1724025"/>
            <a:ext cx="8915400" cy="4276725"/>
          </a:xfrm>
        </p:spPr>
      </p:pic>
      <p:sp>
        <p:nvSpPr>
          <p:cNvPr id="5" name="Slide Number Placeholder 4"/>
          <p:cNvSpPr>
            <a:spLocks noGrp="1"/>
          </p:cNvSpPr>
          <p:nvPr>
            <p:ph type="sldNum" sz="quarter" idx="12"/>
          </p:nvPr>
        </p:nvSpPr>
        <p:spPr/>
        <p:txBody>
          <a:bodyPr/>
          <a:lstStyle/>
          <a:p>
            <a:fld id="{704C5835-BE58-0F40-810C-2B889730FF6D}" type="slidenum">
              <a:rPr lang="en-US" smtClean="0"/>
              <a:pPr/>
              <a:t>33</a:t>
            </a:fld>
            <a:r>
              <a:rPr lang="en-US" dirty="0" smtClean="0"/>
              <a:t>/46</a:t>
            </a:r>
            <a:endParaRPr lang="en-US" dirty="0"/>
          </a:p>
        </p:txBody>
      </p:sp>
      <p:sp>
        <p:nvSpPr>
          <p:cNvPr id="7" name="Pladsholder til sidefod 4"/>
          <p:cNvSpPr>
            <a:spLocks noGrp="1"/>
          </p:cNvSpPr>
          <p:nvPr>
            <p:ph type="ftr" sz="quarter" idx="11"/>
          </p:nvPr>
        </p:nvSpPr>
        <p:spPr>
          <a:xfrm>
            <a:off x="3384550" y="6245225"/>
            <a:ext cx="3136900" cy="476250"/>
          </a:xfrm>
        </p:spPr>
        <p:txBody>
          <a:bodyPr/>
          <a:lstStyle/>
          <a:p>
            <a:r>
              <a:rPr lang="en-US" dirty="0" smtClean="0"/>
              <a:t>Thesis </a:t>
            </a:r>
            <a:r>
              <a:rPr lang="en-US" dirty="0" err="1" smtClean="0"/>
              <a:t>defence</a:t>
            </a:r>
            <a:r>
              <a:rPr lang="en-US" dirty="0" smtClean="0"/>
              <a:t> 14/</a:t>
            </a:r>
            <a:r>
              <a:rPr lang="en-US" dirty="0"/>
              <a:t>5</a:t>
            </a:r>
            <a:r>
              <a:rPr lang="en-US" dirty="0" smtClean="0"/>
              <a:t>-2012</a:t>
            </a:r>
            <a:endParaRPr lang="en-US" dirty="0"/>
          </a:p>
        </p:txBody>
      </p:sp>
    </p:spTree>
    <p:extLst>
      <p:ext uri="{BB962C8B-B14F-4D97-AF65-F5344CB8AC3E}">
        <p14:creationId xmlns:p14="http://schemas.microsoft.com/office/powerpoint/2010/main" val="2734506665"/>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r>
              <a:rPr lang="en-US" dirty="0" smtClean="0"/>
              <a:t>Synthetic reference model</a:t>
            </a:r>
          </a:p>
          <a:p>
            <a:pPr lvl="1"/>
            <a:r>
              <a:rPr lang="en-US" dirty="0" smtClean="0"/>
              <a:t>Different prior scenarios</a:t>
            </a:r>
          </a:p>
          <a:p>
            <a:r>
              <a:rPr lang="en-US" dirty="0" smtClean="0"/>
              <a:t>The waveform inversion requires the elastic properties of the 1. and / or 3. layer to be known</a:t>
            </a:r>
          </a:p>
          <a:p>
            <a:r>
              <a:rPr lang="en-US" dirty="0" smtClean="0"/>
              <a:t>Inversion using the Hertz-</a:t>
            </a:r>
            <a:r>
              <a:rPr lang="en-US" dirty="0" err="1" smtClean="0"/>
              <a:t>Mindlin</a:t>
            </a:r>
            <a:r>
              <a:rPr lang="en-US" dirty="0" smtClean="0"/>
              <a:t> rock physics model is found to require the </a:t>
            </a:r>
            <a:r>
              <a:rPr lang="en-US" dirty="0" err="1" smtClean="0"/>
              <a:t>P</a:t>
            </a:r>
            <a:r>
              <a:rPr lang="en-US" baseline="-25000" dirty="0" err="1" smtClean="0"/>
              <a:t>eff</a:t>
            </a:r>
            <a:r>
              <a:rPr lang="en-US" dirty="0" smtClean="0"/>
              <a:t>, C and </a:t>
            </a:r>
            <a:r>
              <a:rPr lang="en-US" dirty="0" err="1" smtClean="0"/>
              <a:t>φ</a:t>
            </a:r>
            <a:r>
              <a:rPr lang="en-US" baseline="-25000" dirty="0" err="1" smtClean="0"/>
              <a:t>glauconite</a:t>
            </a:r>
            <a:r>
              <a:rPr lang="en-US" baseline="-25000" dirty="0" smtClean="0"/>
              <a:t> </a:t>
            </a:r>
            <a:r>
              <a:rPr lang="en-US" dirty="0" smtClean="0"/>
              <a:t>to be known</a:t>
            </a:r>
            <a:endParaRPr lang="en-US" dirty="0"/>
          </a:p>
        </p:txBody>
      </p:sp>
      <p:sp>
        <p:nvSpPr>
          <p:cNvPr id="5" name="Slide Number Placeholder 4"/>
          <p:cNvSpPr>
            <a:spLocks noGrp="1"/>
          </p:cNvSpPr>
          <p:nvPr>
            <p:ph type="sldNum" sz="quarter" idx="12"/>
          </p:nvPr>
        </p:nvSpPr>
        <p:spPr/>
        <p:txBody>
          <a:bodyPr/>
          <a:lstStyle/>
          <a:p>
            <a:fld id="{704C5835-BE58-0F40-810C-2B889730FF6D}" type="slidenum">
              <a:rPr lang="en-US" smtClean="0"/>
              <a:pPr/>
              <a:t>34</a:t>
            </a:fld>
            <a:r>
              <a:rPr lang="en-US" dirty="0" smtClean="0"/>
              <a:t>/46</a:t>
            </a:r>
            <a:endParaRPr lang="en-US" dirty="0"/>
          </a:p>
        </p:txBody>
      </p:sp>
      <p:sp>
        <p:nvSpPr>
          <p:cNvPr id="6" name="Pladsholder til sidefod 4"/>
          <p:cNvSpPr>
            <a:spLocks noGrp="1"/>
          </p:cNvSpPr>
          <p:nvPr>
            <p:ph type="ftr" sz="quarter" idx="11"/>
          </p:nvPr>
        </p:nvSpPr>
        <p:spPr>
          <a:xfrm>
            <a:off x="3384550" y="6245225"/>
            <a:ext cx="3136900" cy="476250"/>
          </a:xfrm>
        </p:spPr>
        <p:txBody>
          <a:bodyPr/>
          <a:lstStyle/>
          <a:p>
            <a:r>
              <a:rPr lang="en-US" dirty="0" smtClean="0"/>
              <a:t>Thesis </a:t>
            </a:r>
            <a:r>
              <a:rPr lang="en-US" dirty="0" err="1" smtClean="0"/>
              <a:t>defence</a:t>
            </a:r>
            <a:r>
              <a:rPr lang="en-US" dirty="0" smtClean="0"/>
              <a:t> 14/</a:t>
            </a:r>
            <a:r>
              <a:rPr lang="en-US" dirty="0"/>
              <a:t>5</a:t>
            </a:r>
            <a:r>
              <a:rPr lang="en-US" dirty="0" smtClean="0"/>
              <a:t>-2012</a:t>
            </a:r>
            <a:endParaRPr lang="en-US" dirty="0"/>
          </a:p>
        </p:txBody>
      </p:sp>
    </p:spTree>
    <p:extLst>
      <p:ext uri="{BB962C8B-B14F-4D97-AF65-F5344CB8AC3E}">
        <p14:creationId xmlns:p14="http://schemas.microsoft.com/office/powerpoint/2010/main" val="4137156702"/>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Inverting seismic data </a:t>
            </a:r>
            <a:endParaRPr lang="en-US" dirty="0"/>
          </a:p>
        </p:txBody>
      </p:sp>
      <p:pic>
        <p:nvPicPr>
          <p:cNvPr id="6" name="Content Placeholder 5" descr="inversion_model_inline1293_crossline6590_data_run2.pdf"/>
          <p:cNvPicPr>
            <a:picLocks noGrp="1" noChangeAspect="1"/>
          </p:cNvPicPr>
          <p:nvPr>
            <p:ph idx="1"/>
          </p:nvPr>
        </p:nvPicPr>
        <p:blipFill rotWithShape="1">
          <a:blip r:embed="rId3">
            <a:extLst>
              <a:ext uri="{28A0092B-C50C-407E-A947-70E740481C1C}">
                <a14:useLocalDpi xmlns:a14="http://schemas.microsoft.com/office/drawing/2010/main" val="0"/>
              </a:ext>
            </a:extLst>
          </a:blip>
          <a:srcRect l="5183" t="3159" r="37928"/>
          <a:stretch/>
        </p:blipFill>
        <p:spPr>
          <a:xfrm>
            <a:off x="1136576" y="1268760"/>
            <a:ext cx="6192688" cy="5299681"/>
          </a:xfrm>
        </p:spPr>
      </p:pic>
      <p:sp>
        <p:nvSpPr>
          <p:cNvPr id="5" name="Slide Number Placeholder 4"/>
          <p:cNvSpPr>
            <a:spLocks noGrp="1"/>
          </p:cNvSpPr>
          <p:nvPr>
            <p:ph type="sldNum" sz="quarter" idx="12"/>
          </p:nvPr>
        </p:nvSpPr>
        <p:spPr/>
        <p:txBody>
          <a:bodyPr/>
          <a:lstStyle/>
          <a:p>
            <a:fld id="{704C5835-BE58-0F40-810C-2B889730FF6D}" type="slidenum">
              <a:rPr lang="en-US" smtClean="0"/>
              <a:pPr/>
              <a:t>35</a:t>
            </a:fld>
            <a:r>
              <a:rPr lang="en-US" dirty="0" smtClean="0"/>
              <a:t>/46</a:t>
            </a:r>
            <a:endParaRPr lang="en-US" dirty="0"/>
          </a:p>
        </p:txBody>
      </p:sp>
      <p:sp>
        <p:nvSpPr>
          <p:cNvPr id="3" name="TextBox 2"/>
          <p:cNvSpPr txBox="1"/>
          <p:nvPr/>
        </p:nvSpPr>
        <p:spPr>
          <a:xfrm>
            <a:off x="7617296" y="1988840"/>
            <a:ext cx="2016224" cy="2308324"/>
          </a:xfrm>
          <a:prstGeom prst="rect">
            <a:avLst/>
          </a:prstGeom>
          <a:noFill/>
        </p:spPr>
        <p:txBody>
          <a:bodyPr wrap="square" rtlCol="0">
            <a:spAutoFit/>
          </a:bodyPr>
          <a:lstStyle/>
          <a:p>
            <a:r>
              <a:rPr lang="el-GR" sz="2400" dirty="0" smtClean="0"/>
              <a:t>Φ</a:t>
            </a:r>
            <a:r>
              <a:rPr lang="en-US" sz="2400" dirty="0" smtClean="0"/>
              <a:t> = 0.25</a:t>
            </a:r>
          </a:p>
          <a:p>
            <a:r>
              <a:rPr lang="el-GR" sz="2400" dirty="0" smtClean="0"/>
              <a:t>Φ</a:t>
            </a:r>
            <a:r>
              <a:rPr lang="en-US" sz="2400" baseline="-25000" dirty="0" err="1" smtClean="0"/>
              <a:t>glau</a:t>
            </a:r>
            <a:r>
              <a:rPr lang="en-US" sz="2400" dirty="0" smtClean="0"/>
              <a:t> = 0.4</a:t>
            </a:r>
          </a:p>
          <a:p>
            <a:r>
              <a:rPr lang="en-US" sz="2400" dirty="0" err="1" smtClean="0"/>
              <a:t>F</a:t>
            </a:r>
            <a:r>
              <a:rPr lang="en-US" sz="2400" baseline="-25000" dirty="0" err="1" smtClean="0"/>
              <a:t>glau</a:t>
            </a:r>
            <a:r>
              <a:rPr lang="en-US" sz="2400" dirty="0" smtClean="0"/>
              <a:t> = 0.3</a:t>
            </a:r>
          </a:p>
          <a:p>
            <a:r>
              <a:rPr lang="en-US" sz="2400" dirty="0" smtClean="0"/>
              <a:t>C=15</a:t>
            </a:r>
          </a:p>
          <a:p>
            <a:r>
              <a:rPr lang="en-US" sz="2400" dirty="0" err="1" smtClean="0"/>
              <a:t>P</a:t>
            </a:r>
            <a:r>
              <a:rPr lang="en-US" sz="2400" baseline="-25000" dirty="0" err="1" smtClean="0"/>
              <a:t>eff</a:t>
            </a:r>
            <a:r>
              <a:rPr lang="en-US" sz="2400" dirty="0" smtClean="0"/>
              <a:t> = 22 </a:t>
            </a:r>
            <a:r>
              <a:rPr lang="en-US" sz="2400" dirty="0" err="1" smtClean="0"/>
              <a:t>M</a:t>
            </a:r>
            <a:r>
              <a:rPr lang="en-US" sz="2400" dirty="0" err="1"/>
              <a:t>P</a:t>
            </a:r>
            <a:r>
              <a:rPr lang="en-US" sz="2400" dirty="0" err="1" smtClean="0"/>
              <a:t>a</a:t>
            </a:r>
            <a:endParaRPr lang="en-US" sz="2400" dirty="0" smtClean="0"/>
          </a:p>
          <a:p>
            <a:r>
              <a:rPr lang="en-US" sz="2400" dirty="0" smtClean="0"/>
              <a:t>Oil sat = 0.9</a:t>
            </a:r>
            <a:endParaRPr lang="en-US" sz="2400" dirty="0"/>
          </a:p>
        </p:txBody>
      </p:sp>
      <p:sp>
        <p:nvSpPr>
          <p:cNvPr id="7" name="Pladsholder til sidefod 4"/>
          <p:cNvSpPr>
            <a:spLocks noGrp="1"/>
          </p:cNvSpPr>
          <p:nvPr>
            <p:ph type="ftr" sz="quarter" idx="11"/>
          </p:nvPr>
        </p:nvSpPr>
        <p:spPr>
          <a:xfrm>
            <a:off x="3384550" y="6245225"/>
            <a:ext cx="3136900" cy="476250"/>
          </a:xfrm>
        </p:spPr>
        <p:txBody>
          <a:bodyPr/>
          <a:lstStyle/>
          <a:p>
            <a:r>
              <a:rPr lang="en-US" dirty="0" smtClean="0"/>
              <a:t>Thesis </a:t>
            </a:r>
            <a:r>
              <a:rPr lang="en-US" dirty="0" err="1" smtClean="0"/>
              <a:t>defence</a:t>
            </a:r>
            <a:r>
              <a:rPr lang="en-US" dirty="0" smtClean="0"/>
              <a:t> 14/</a:t>
            </a:r>
            <a:r>
              <a:rPr lang="en-US" dirty="0"/>
              <a:t>5</a:t>
            </a:r>
            <a:r>
              <a:rPr lang="en-US" dirty="0" smtClean="0"/>
              <a:t>-2012</a:t>
            </a:r>
            <a:endParaRPr lang="en-US" dirty="0"/>
          </a:p>
        </p:txBody>
      </p:sp>
    </p:spTree>
    <p:extLst>
      <p:ext uri="{BB962C8B-B14F-4D97-AF65-F5344CB8AC3E}">
        <p14:creationId xmlns:p14="http://schemas.microsoft.com/office/powerpoint/2010/main" val="3110936829"/>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Prior distribution</a:t>
            </a:r>
            <a:endParaRPr lang="en-US" dirty="0"/>
          </a:p>
        </p:txBody>
      </p:sp>
      <p:pic>
        <p:nvPicPr>
          <p:cNvPr id="6" name="Content Placeholder 5" descr="prior_distribution_greensand_v1_data_run2.pdf"/>
          <p:cNvPicPr>
            <a:picLocks noGrp="1" noChangeAspect="1"/>
          </p:cNvPicPr>
          <p:nvPr>
            <p:ph idx="1"/>
          </p:nvPr>
        </p:nvPicPr>
        <p:blipFill rotWithShape="1">
          <a:blip r:embed="rId3">
            <a:extLst>
              <a:ext uri="{28A0092B-C50C-407E-A947-70E740481C1C}">
                <a14:useLocalDpi xmlns:a14="http://schemas.microsoft.com/office/drawing/2010/main" val="0"/>
              </a:ext>
            </a:extLst>
          </a:blip>
          <a:srcRect l="-35661" t="8278" r="36631" b="-2178"/>
          <a:stretch/>
        </p:blipFill>
        <p:spPr>
          <a:xfrm>
            <a:off x="-2247800" y="1340768"/>
            <a:ext cx="10936068" cy="5213088"/>
          </a:xfrm>
        </p:spPr>
      </p:pic>
      <p:sp>
        <p:nvSpPr>
          <p:cNvPr id="5" name="Slide Number Placeholder 4"/>
          <p:cNvSpPr>
            <a:spLocks noGrp="1"/>
          </p:cNvSpPr>
          <p:nvPr>
            <p:ph type="sldNum" sz="quarter" idx="12"/>
          </p:nvPr>
        </p:nvSpPr>
        <p:spPr/>
        <p:txBody>
          <a:bodyPr/>
          <a:lstStyle/>
          <a:p>
            <a:fld id="{704C5835-BE58-0F40-810C-2B889730FF6D}" type="slidenum">
              <a:rPr lang="en-US" smtClean="0"/>
              <a:pPr/>
              <a:t>36</a:t>
            </a:fld>
            <a:r>
              <a:rPr lang="en-US" dirty="0" smtClean="0"/>
              <a:t>/46</a:t>
            </a:r>
            <a:endParaRPr lang="en-US" dirty="0"/>
          </a:p>
        </p:txBody>
      </p:sp>
      <p:sp>
        <p:nvSpPr>
          <p:cNvPr id="7" name="Pladsholder til sidefod 4"/>
          <p:cNvSpPr>
            <a:spLocks noGrp="1"/>
          </p:cNvSpPr>
          <p:nvPr>
            <p:ph type="ftr" sz="quarter" idx="11"/>
          </p:nvPr>
        </p:nvSpPr>
        <p:spPr>
          <a:xfrm>
            <a:off x="3384550" y="6245225"/>
            <a:ext cx="3136900" cy="476250"/>
          </a:xfrm>
        </p:spPr>
        <p:txBody>
          <a:bodyPr/>
          <a:lstStyle/>
          <a:p>
            <a:r>
              <a:rPr lang="en-US" dirty="0" smtClean="0"/>
              <a:t>Thesis </a:t>
            </a:r>
            <a:r>
              <a:rPr lang="en-US" dirty="0" err="1" smtClean="0"/>
              <a:t>defence</a:t>
            </a:r>
            <a:r>
              <a:rPr lang="en-US" dirty="0" smtClean="0"/>
              <a:t> 14/</a:t>
            </a:r>
            <a:r>
              <a:rPr lang="en-US" dirty="0"/>
              <a:t>5</a:t>
            </a:r>
            <a:r>
              <a:rPr lang="en-US" dirty="0" smtClean="0"/>
              <a:t>-2012</a:t>
            </a:r>
            <a:endParaRPr lang="en-US" dirty="0"/>
          </a:p>
        </p:txBody>
      </p:sp>
    </p:spTree>
    <p:extLst>
      <p:ext uri="{BB962C8B-B14F-4D97-AF65-F5344CB8AC3E}">
        <p14:creationId xmlns:p14="http://schemas.microsoft.com/office/powerpoint/2010/main" val="901737679"/>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704C5835-BE58-0F40-810C-2B889730FF6D}" type="slidenum">
              <a:rPr lang="en-US" smtClean="0"/>
              <a:pPr/>
              <a:t>37</a:t>
            </a:fld>
            <a:r>
              <a:rPr lang="en-US" dirty="0" smtClean="0"/>
              <a:t>/46</a:t>
            </a:r>
            <a:endParaRPr lang="en-US" dirty="0"/>
          </a:p>
        </p:txBody>
      </p:sp>
      <p:sp>
        <p:nvSpPr>
          <p:cNvPr id="7" name="Pladsholder til sidefod 4"/>
          <p:cNvSpPr>
            <a:spLocks noGrp="1"/>
          </p:cNvSpPr>
          <p:nvPr>
            <p:ph type="ftr" sz="quarter" idx="11"/>
          </p:nvPr>
        </p:nvSpPr>
        <p:spPr>
          <a:xfrm>
            <a:off x="3384550" y="6245225"/>
            <a:ext cx="3136900" cy="476250"/>
          </a:xfrm>
        </p:spPr>
        <p:txBody>
          <a:bodyPr/>
          <a:lstStyle/>
          <a:p>
            <a:r>
              <a:rPr lang="en-US" dirty="0" smtClean="0"/>
              <a:t>Thesis </a:t>
            </a:r>
            <a:r>
              <a:rPr lang="en-US" dirty="0" err="1" smtClean="0"/>
              <a:t>defence</a:t>
            </a:r>
            <a:r>
              <a:rPr lang="en-US" dirty="0" smtClean="0"/>
              <a:t> 14/</a:t>
            </a:r>
            <a:r>
              <a:rPr lang="en-US" dirty="0"/>
              <a:t>5</a:t>
            </a:r>
            <a:r>
              <a:rPr lang="en-US" dirty="0" smtClean="0"/>
              <a:t>-2012</a:t>
            </a:r>
            <a:endParaRPr lang="en-US" dirty="0"/>
          </a:p>
        </p:txBody>
      </p:sp>
      <p:pic>
        <p:nvPicPr>
          <p:cNvPr id="2" name="Picture 1" descr="prior_distr_data_run2.pdf"/>
          <p:cNvPicPr>
            <a:picLocks noChangeAspect="1"/>
          </p:cNvPicPr>
          <p:nvPr/>
        </p:nvPicPr>
        <p:blipFill rotWithShape="1">
          <a:blip r:embed="rId3">
            <a:extLst>
              <a:ext uri="{28A0092B-C50C-407E-A947-70E740481C1C}">
                <a14:useLocalDpi xmlns:a14="http://schemas.microsoft.com/office/drawing/2010/main" val="0"/>
              </a:ext>
            </a:extLst>
          </a:blip>
          <a:srcRect t="10354"/>
          <a:stretch/>
        </p:blipFill>
        <p:spPr>
          <a:xfrm>
            <a:off x="0" y="2116356"/>
            <a:ext cx="10425608" cy="3149486"/>
          </a:xfrm>
          <a:prstGeom prst="rect">
            <a:avLst/>
          </a:prstGeom>
        </p:spPr>
      </p:pic>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4224755150"/>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Illustrate_accepted_models.m4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495300" y="1679029"/>
            <a:ext cx="8915400" cy="4486275"/>
          </a:xfrm>
        </p:spPr>
      </p:pic>
      <p:sp>
        <p:nvSpPr>
          <p:cNvPr id="5" name="Slide Number Placeholder 4"/>
          <p:cNvSpPr>
            <a:spLocks noGrp="1"/>
          </p:cNvSpPr>
          <p:nvPr>
            <p:ph type="sldNum" sz="quarter" idx="12"/>
          </p:nvPr>
        </p:nvSpPr>
        <p:spPr/>
        <p:txBody>
          <a:bodyPr/>
          <a:lstStyle/>
          <a:p>
            <a:fld id="{704C5835-BE58-0F40-810C-2B889730FF6D}" type="slidenum">
              <a:rPr lang="en-US" smtClean="0"/>
              <a:pPr/>
              <a:t>38</a:t>
            </a:fld>
            <a:r>
              <a:rPr lang="en-US" dirty="0" smtClean="0"/>
              <a:t>/46</a:t>
            </a:r>
            <a:endParaRPr lang="en-US" dirty="0"/>
          </a:p>
        </p:txBody>
      </p:sp>
      <p:sp>
        <p:nvSpPr>
          <p:cNvPr id="7" name="Pladsholder til sidefod 4"/>
          <p:cNvSpPr>
            <a:spLocks noGrp="1"/>
          </p:cNvSpPr>
          <p:nvPr>
            <p:ph type="ftr" sz="quarter" idx="11"/>
          </p:nvPr>
        </p:nvSpPr>
        <p:spPr>
          <a:xfrm>
            <a:off x="3384550" y="6245225"/>
            <a:ext cx="3136900" cy="476250"/>
          </a:xfrm>
        </p:spPr>
        <p:txBody>
          <a:bodyPr/>
          <a:lstStyle/>
          <a:p>
            <a:r>
              <a:rPr lang="en-US" dirty="0" smtClean="0"/>
              <a:t>Thesis </a:t>
            </a:r>
            <a:r>
              <a:rPr lang="en-US" dirty="0" err="1" smtClean="0"/>
              <a:t>defence</a:t>
            </a:r>
            <a:r>
              <a:rPr lang="en-US" dirty="0" smtClean="0"/>
              <a:t> 14/</a:t>
            </a:r>
            <a:r>
              <a:rPr lang="en-US" dirty="0"/>
              <a:t>5</a:t>
            </a:r>
            <a:r>
              <a:rPr lang="en-US" dirty="0" smtClean="0"/>
              <a:t>-2012</a:t>
            </a:r>
            <a:endParaRPr lang="en-US" dirty="0"/>
          </a:p>
        </p:txBody>
      </p:sp>
    </p:spTree>
    <p:extLst>
      <p:ext uri="{BB962C8B-B14F-4D97-AF65-F5344CB8AC3E}">
        <p14:creationId xmlns:p14="http://schemas.microsoft.com/office/powerpoint/2010/main" val="650804670"/>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704C5835-BE58-0F40-810C-2B889730FF6D}" type="slidenum">
              <a:rPr lang="en-US" smtClean="0"/>
              <a:pPr/>
              <a:t>39</a:t>
            </a:fld>
            <a:r>
              <a:rPr lang="en-US" dirty="0" smtClean="0"/>
              <a:t>/46</a:t>
            </a:r>
            <a:endParaRPr lang="en-US" dirty="0"/>
          </a:p>
        </p:txBody>
      </p:sp>
      <p:pic>
        <p:nvPicPr>
          <p:cNvPr id="10" name="Content Placeholder 9" descr="posterior_distribution_greensand_v1_data_run2.pdf"/>
          <p:cNvPicPr>
            <a:picLocks noGrp="1" noChangeAspect="1"/>
          </p:cNvPicPr>
          <p:nvPr>
            <p:ph idx="1"/>
          </p:nvPr>
        </p:nvPicPr>
        <p:blipFill rotWithShape="1">
          <a:blip r:embed="rId3">
            <a:extLst>
              <a:ext uri="{28A0092B-C50C-407E-A947-70E740481C1C}">
                <a14:useLocalDpi xmlns:a14="http://schemas.microsoft.com/office/drawing/2010/main" val="0"/>
              </a:ext>
            </a:extLst>
          </a:blip>
          <a:srcRect l="485" t="5342" r="485"/>
          <a:stretch/>
        </p:blipFill>
        <p:spPr>
          <a:xfrm>
            <a:off x="-663624" y="846594"/>
            <a:ext cx="11446538" cy="5500486"/>
          </a:xfrm>
        </p:spPr>
      </p:pic>
      <p:sp>
        <p:nvSpPr>
          <p:cNvPr id="6" name="Pladsholder til sidefod 4"/>
          <p:cNvSpPr>
            <a:spLocks noGrp="1"/>
          </p:cNvSpPr>
          <p:nvPr>
            <p:ph type="ftr" sz="quarter" idx="11"/>
          </p:nvPr>
        </p:nvSpPr>
        <p:spPr>
          <a:xfrm>
            <a:off x="3384550" y="6245225"/>
            <a:ext cx="3136900" cy="476250"/>
          </a:xfrm>
        </p:spPr>
        <p:txBody>
          <a:bodyPr/>
          <a:lstStyle/>
          <a:p>
            <a:r>
              <a:rPr lang="en-US" dirty="0" smtClean="0"/>
              <a:t>Thesis </a:t>
            </a:r>
            <a:r>
              <a:rPr lang="en-US" dirty="0" err="1" smtClean="0"/>
              <a:t>defence</a:t>
            </a:r>
            <a:r>
              <a:rPr lang="en-US" dirty="0" smtClean="0"/>
              <a:t> 14/</a:t>
            </a:r>
            <a:r>
              <a:rPr lang="en-US" dirty="0"/>
              <a:t>5</a:t>
            </a:r>
            <a:r>
              <a:rPr lang="en-US" dirty="0" smtClean="0"/>
              <a:t>-2012</a:t>
            </a:r>
            <a:endParaRPr lang="en-US" dirty="0"/>
          </a:p>
        </p:txBody>
      </p:sp>
    </p:spTree>
    <p:extLst>
      <p:ext uri="{BB962C8B-B14F-4D97-AF65-F5344CB8AC3E}">
        <p14:creationId xmlns:p14="http://schemas.microsoft.com/office/powerpoint/2010/main" val="572290287"/>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err="1" smtClean="0"/>
              <a:t>Objectives</a:t>
            </a:r>
            <a:endParaRPr lang="da-DK" dirty="0"/>
          </a:p>
        </p:txBody>
      </p:sp>
      <p:sp>
        <p:nvSpPr>
          <p:cNvPr id="8" name="Pladsholder til diasnummer 7"/>
          <p:cNvSpPr>
            <a:spLocks noGrp="1"/>
          </p:cNvSpPr>
          <p:nvPr>
            <p:ph type="sldNum" sz="quarter" idx="12"/>
          </p:nvPr>
        </p:nvSpPr>
        <p:spPr/>
        <p:txBody>
          <a:bodyPr/>
          <a:lstStyle/>
          <a:p>
            <a:r>
              <a:rPr lang="en-US" dirty="0"/>
              <a:t>4</a:t>
            </a:r>
            <a:r>
              <a:rPr lang="en-US" dirty="0" smtClean="0"/>
              <a:t>/46</a:t>
            </a:r>
            <a:endParaRPr lang="en-US" dirty="0"/>
          </a:p>
        </p:txBody>
      </p:sp>
      <p:grpSp>
        <p:nvGrpSpPr>
          <p:cNvPr id="25" name="Group 24"/>
          <p:cNvGrpSpPr/>
          <p:nvPr/>
        </p:nvGrpSpPr>
        <p:grpSpPr>
          <a:xfrm>
            <a:off x="2216696" y="1340768"/>
            <a:ext cx="6192687" cy="1358061"/>
            <a:chOff x="1431673" y="301691"/>
            <a:chExt cx="6137653" cy="1358061"/>
          </a:xfrm>
        </p:grpSpPr>
        <p:sp>
          <p:nvSpPr>
            <p:cNvPr id="32" name="Rectangle 31"/>
            <p:cNvSpPr/>
            <p:nvPr/>
          </p:nvSpPr>
          <p:spPr>
            <a:xfrm>
              <a:off x="1431673" y="301691"/>
              <a:ext cx="6137653" cy="1358061"/>
            </a:xfrm>
            <a:prstGeom prst="rect">
              <a:avLst/>
            </a:prstGeom>
          </p:spPr>
          <p:style>
            <a:lnRef idx="1">
              <a:schemeClr val="accent1">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sp>
        <p:sp>
          <p:nvSpPr>
            <p:cNvPr id="33" name="Rectangle 32"/>
            <p:cNvSpPr/>
            <p:nvPr/>
          </p:nvSpPr>
          <p:spPr>
            <a:xfrm>
              <a:off x="1431673" y="301691"/>
              <a:ext cx="6137653" cy="1358061"/>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919860" tIns="76200" rIns="76200" bIns="76200" numCol="1" spcCol="1270" anchor="ctr" anchorCtr="0">
              <a:noAutofit/>
            </a:bodyPr>
            <a:lstStyle/>
            <a:p>
              <a:pPr lvl="0" algn="l" defTabSz="889000">
                <a:lnSpc>
                  <a:spcPct val="90000"/>
                </a:lnSpc>
                <a:spcBef>
                  <a:spcPct val="0"/>
                </a:spcBef>
                <a:spcAft>
                  <a:spcPct val="35000"/>
                </a:spcAft>
              </a:pPr>
              <a:r>
                <a:rPr lang="en-US" sz="2000" kern="1200" dirty="0" smtClean="0">
                  <a:effectLst/>
                </a:rPr>
                <a:t>Investigate and assess the AVO response of North Sea oil and brine saturated greensand from the </a:t>
              </a:r>
              <a:r>
                <a:rPr lang="en-US" sz="2000" kern="1200" dirty="0" err="1" smtClean="0">
                  <a:effectLst/>
                </a:rPr>
                <a:t>Hermod</a:t>
              </a:r>
              <a:r>
                <a:rPr lang="en-US" sz="2000" kern="1200" dirty="0" smtClean="0">
                  <a:effectLst/>
                </a:rPr>
                <a:t> formation</a:t>
              </a:r>
              <a:endParaRPr lang="en-US" sz="2000" kern="1200" dirty="0"/>
            </a:p>
          </p:txBody>
        </p:sp>
      </p:grpSp>
      <p:grpSp>
        <p:nvGrpSpPr>
          <p:cNvPr id="26" name="Group 25"/>
          <p:cNvGrpSpPr/>
          <p:nvPr/>
        </p:nvGrpSpPr>
        <p:grpSpPr>
          <a:xfrm>
            <a:off x="2216696" y="3050416"/>
            <a:ext cx="6192688" cy="1358061"/>
            <a:chOff x="1504334" y="2011339"/>
            <a:chExt cx="5992330" cy="1358061"/>
          </a:xfrm>
        </p:grpSpPr>
        <p:sp>
          <p:nvSpPr>
            <p:cNvPr id="30" name="Rectangle 29"/>
            <p:cNvSpPr/>
            <p:nvPr/>
          </p:nvSpPr>
          <p:spPr>
            <a:xfrm>
              <a:off x="1504334" y="2011339"/>
              <a:ext cx="5992330" cy="1358061"/>
            </a:xfrm>
            <a:prstGeom prst="rect">
              <a:avLst/>
            </a:prstGeom>
          </p:spPr>
          <p:style>
            <a:lnRef idx="1">
              <a:schemeClr val="accent1">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sp>
        <p:sp>
          <p:nvSpPr>
            <p:cNvPr id="31" name="Rectangle 30"/>
            <p:cNvSpPr/>
            <p:nvPr/>
          </p:nvSpPr>
          <p:spPr>
            <a:xfrm>
              <a:off x="1504334" y="2011339"/>
              <a:ext cx="5992330" cy="1358061"/>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919860" tIns="76200" rIns="76200" bIns="76200" numCol="1" spcCol="1270" anchor="ctr" anchorCtr="0">
              <a:noAutofit/>
            </a:bodyPr>
            <a:lstStyle/>
            <a:p>
              <a:pPr lvl="0" algn="l" defTabSz="889000">
                <a:lnSpc>
                  <a:spcPct val="90000"/>
                </a:lnSpc>
                <a:spcBef>
                  <a:spcPct val="0"/>
                </a:spcBef>
                <a:spcAft>
                  <a:spcPct val="35000"/>
                </a:spcAft>
              </a:pPr>
              <a:r>
                <a:rPr lang="en-US" sz="2000" kern="1200" dirty="0" smtClean="0">
                  <a:effectLst/>
                </a:rPr>
                <a:t>Investigate the possibility of identifying oil reservoirs from seismic data</a:t>
              </a:r>
              <a:endParaRPr lang="en-US" sz="2000" kern="1200" dirty="0"/>
            </a:p>
          </p:txBody>
        </p:sp>
      </p:grpSp>
      <p:grpSp>
        <p:nvGrpSpPr>
          <p:cNvPr id="27" name="Group 26"/>
          <p:cNvGrpSpPr/>
          <p:nvPr/>
        </p:nvGrpSpPr>
        <p:grpSpPr>
          <a:xfrm>
            <a:off x="2216696" y="4737559"/>
            <a:ext cx="6192688" cy="1358061"/>
            <a:chOff x="1604440" y="3720987"/>
            <a:chExt cx="5792119" cy="1358061"/>
          </a:xfrm>
        </p:grpSpPr>
        <p:sp>
          <p:nvSpPr>
            <p:cNvPr id="28" name="Rectangle 27"/>
            <p:cNvSpPr/>
            <p:nvPr/>
          </p:nvSpPr>
          <p:spPr>
            <a:xfrm>
              <a:off x="1604440" y="3720987"/>
              <a:ext cx="5792119" cy="1358061"/>
            </a:xfrm>
            <a:prstGeom prst="rect">
              <a:avLst/>
            </a:prstGeom>
          </p:spPr>
          <p:style>
            <a:lnRef idx="1">
              <a:schemeClr val="accent1">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sp>
        <p:sp>
          <p:nvSpPr>
            <p:cNvPr id="29" name="Rectangle 28"/>
            <p:cNvSpPr/>
            <p:nvPr/>
          </p:nvSpPr>
          <p:spPr>
            <a:xfrm>
              <a:off x="1604440" y="3720987"/>
              <a:ext cx="5792119" cy="1358061"/>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919860" tIns="76200" rIns="76200" bIns="76200" numCol="1" spcCol="1270" anchor="ctr" anchorCtr="0">
              <a:noAutofit/>
            </a:bodyPr>
            <a:lstStyle/>
            <a:p>
              <a:pPr lvl="0" algn="l" defTabSz="889000">
                <a:lnSpc>
                  <a:spcPct val="90000"/>
                </a:lnSpc>
                <a:spcBef>
                  <a:spcPct val="0"/>
                </a:spcBef>
                <a:spcAft>
                  <a:spcPct val="35000"/>
                </a:spcAft>
              </a:pPr>
              <a:r>
                <a:rPr lang="en-US" sz="2000" kern="1200" dirty="0" smtClean="0">
                  <a:effectLst/>
                </a:rPr>
                <a:t>Investigate the prospects of predicting the physical properties of greensand from seismic data by a rock physics based non-linear AVO waveform inversion</a:t>
              </a:r>
              <a:endParaRPr lang="en-US" sz="2000" kern="1200" dirty="0"/>
            </a:p>
          </p:txBody>
        </p:sp>
      </p:grpSp>
      <p:sp>
        <p:nvSpPr>
          <p:cNvPr id="37" name="Rectangle 36"/>
          <p:cNvSpPr/>
          <p:nvPr/>
        </p:nvSpPr>
        <p:spPr>
          <a:xfrm>
            <a:off x="1568624" y="1196752"/>
            <a:ext cx="1352600" cy="122413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AVO response</a:t>
            </a:r>
            <a:endParaRPr lang="en-US" dirty="0">
              <a:solidFill>
                <a:schemeClr val="tx1"/>
              </a:solidFill>
            </a:endParaRPr>
          </a:p>
        </p:txBody>
      </p:sp>
      <p:sp>
        <p:nvSpPr>
          <p:cNvPr id="38" name="Rectangle 37"/>
          <p:cNvSpPr/>
          <p:nvPr/>
        </p:nvSpPr>
        <p:spPr>
          <a:xfrm>
            <a:off x="1568624" y="2852936"/>
            <a:ext cx="1352600" cy="122413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000000"/>
                </a:solidFill>
              </a:rPr>
              <a:t>AVO analysis</a:t>
            </a:r>
            <a:endParaRPr lang="en-US" dirty="0">
              <a:solidFill>
                <a:srgbClr val="000000"/>
              </a:solidFill>
            </a:endParaRPr>
          </a:p>
        </p:txBody>
      </p:sp>
      <p:sp>
        <p:nvSpPr>
          <p:cNvPr id="39" name="Rectangle 38"/>
          <p:cNvSpPr/>
          <p:nvPr/>
        </p:nvSpPr>
        <p:spPr>
          <a:xfrm>
            <a:off x="1568624" y="4581128"/>
            <a:ext cx="1352600" cy="122413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000000"/>
                </a:solidFill>
              </a:rPr>
              <a:t>AVO inversion</a:t>
            </a:r>
            <a:endParaRPr lang="en-US" dirty="0">
              <a:solidFill>
                <a:srgbClr val="000000"/>
              </a:solidFill>
            </a:endParaRPr>
          </a:p>
        </p:txBody>
      </p:sp>
      <p:sp>
        <p:nvSpPr>
          <p:cNvPr id="17" name="Pladsholder til sidefod 4"/>
          <p:cNvSpPr>
            <a:spLocks noGrp="1"/>
          </p:cNvSpPr>
          <p:nvPr>
            <p:ph type="ftr" sz="quarter" idx="11"/>
          </p:nvPr>
        </p:nvSpPr>
        <p:spPr>
          <a:xfrm>
            <a:off x="3384550" y="6245225"/>
            <a:ext cx="3136900" cy="476250"/>
          </a:xfrm>
        </p:spPr>
        <p:txBody>
          <a:bodyPr/>
          <a:lstStyle/>
          <a:p>
            <a:r>
              <a:rPr lang="en-US" dirty="0" smtClean="0"/>
              <a:t>Thesis </a:t>
            </a:r>
            <a:r>
              <a:rPr lang="en-US" dirty="0" err="1" smtClean="0"/>
              <a:t>defence</a:t>
            </a:r>
            <a:r>
              <a:rPr lang="en-US" dirty="0" smtClean="0"/>
              <a:t> 14/</a:t>
            </a:r>
            <a:r>
              <a:rPr lang="en-US" dirty="0"/>
              <a:t>5</a:t>
            </a:r>
            <a:r>
              <a:rPr lang="en-US" dirty="0" smtClean="0"/>
              <a:t>-2012</a:t>
            </a:r>
            <a:endParaRPr lang="en-US" dirty="0"/>
          </a:p>
        </p:txBody>
      </p:sp>
    </p:spTree>
    <p:extLst>
      <p:ext uri="{BB962C8B-B14F-4D97-AF65-F5344CB8AC3E}">
        <p14:creationId xmlns:p14="http://schemas.microsoft.com/office/powerpoint/2010/main" val="4258299348"/>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Probabilistic estimates on:</a:t>
            </a:r>
            <a:endParaRPr lang="en-US" dirty="0"/>
          </a:p>
        </p:txBody>
      </p:sp>
      <p:sp>
        <p:nvSpPr>
          <p:cNvPr id="3" name="Text Placeholder 2"/>
          <p:cNvSpPr>
            <a:spLocks noGrp="1"/>
          </p:cNvSpPr>
          <p:nvPr>
            <p:ph type="body" idx="1"/>
          </p:nvPr>
        </p:nvSpPr>
        <p:spPr/>
        <p:txBody>
          <a:bodyPr/>
          <a:lstStyle/>
          <a:p>
            <a:r>
              <a:rPr lang="en-US" dirty="0" smtClean="0"/>
              <a:t>Porosity</a:t>
            </a:r>
            <a:endParaRPr lang="en-US" dirty="0"/>
          </a:p>
        </p:txBody>
      </p:sp>
      <p:sp>
        <p:nvSpPr>
          <p:cNvPr id="5" name="Text Placeholder 4"/>
          <p:cNvSpPr>
            <a:spLocks noGrp="1"/>
          </p:cNvSpPr>
          <p:nvPr>
            <p:ph type="body" sz="quarter" idx="3"/>
          </p:nvPr>
        </p:nvSpPr>
        <p:spPr>
          <a:xfrm>
            <a:off x="3368824" y="1556792"/>
            <a:ext cx="4378325" cy="639762"/>
          </a:xfrm>
        </p:spPr>
        <p:txBody>
          <a:bodyPr/>
          <a:lstStyle/>
          <a:p>
            <a:r>
              <a:rPr lang="en-US" dirty="0" err="1" smtClean="0"/>
              <a:t>Glauconite</a:t>
            </a:r>
            <a:r>
              <a:rPr lang="en-US" dirty="0" smtClean="0"/>
              <a:t> fraction</a:t>
            </a:r>
            <a:endParaRPr lang="en-US" dirty="0"/>
          </a:p>
        </p:txBody>
      </p:sp>
      <p:sp>
        <p:nvSpPr>
          <p:cNvPr id="8" name="Slide Number Placeholder 7"/>
          <p:cNvSpPr>
            <a:spLocks noGrp="1"/>
          </p:cNvSpPr>
          <p:nvPr>
            <p:ph type="sldNum" sz="quarter" idx="12"/>
          </p:nvPr>
        </p:nvSpPr>
        <p:spPr/>
        <p:txBody>
          <a:bodyPr/>
          <a:lstStyle/>
          <a:p>
            <a:fld id="{A1F04D6D-D570-6647-8745-2AE08B18C668}" type="slidenum">
              <a:rPr lang="en-US" smtClean="0"/>
              <a:pPr/>
              <a:t>40</a:t>
            </a:fld>
            <a:r>
              <a:rPr lang="en-US" dirty="0" smtClean="0"/>
              <a:t>/46</a:t>
            </a:r>
            <a:endParaRPr lang="en-US" dirty="0"/>
          </a:p>
        </p:txBody>
      </p:sp>
      <p:sp>
        <p:nvSpPr>
          <p:cNvPr id="11" name="Text Placeholder 4"/>
          <p:cNvSpPr txBox="1">
            <a:spLocks/>
          </p:cNvSpPr>
          <p:nvPr/>
        </p:nvSpPr>
        <p:spPr bwMode="auto">
          <a:xfrm>
            <a:off x="6825208" y="1556792"/>
            <a:ext cx="2664296" cy="639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marL="0" indent="0" algn="l" rtl="0" eaLnBrk="1" fontAlgn="base" hangingPunct="1">
              <a:spcBef>
                <a:spcPct val="20000"/>
              </a:spcBef>
              <a:spcAft>
                <a:spcPct val="0"/>
              </a:spcAft>
              <a:buNone/>
              <a:defRPr sz="2400" b="1">
                <a:solidFill>
                  <a:schemeClr val="tx1"/>
                </a:solidFill>
                <a:latin typeface="+mn-lt"/>
                <a:ea typeface="+mn-ea"/>
                <a:cs typeface="+mn-cs"/>
              </a:defRPr>
            </a:lvl1pPr>
            <a:lvl2pPr marL="457200" indent="0" algn="l" rtl="0" eaLnBrk="1" fontAlgn="base" hangingPunct="1">
              <a:spcBef>
                <a:spcPct val="20000"/>
              </a:spcBef>
              <a:spcAft>
                <a:spcPct val="0"/>
              </a:spcAft>
              <a:buNone/>
              <a:defRPr sz="2000" b="1">
                <a:solidFill>
                  <a:schemeClr val="tx1"/>
                </a:solidFill>
                <a:latin typeface="+mn-lt"/>
                <a:ea typeface="+mn-ea"/>
              </a:defRPr>
            </a:lvl2pPr>
            <a:lvl3pPr marL="914400" indent="0" algn="l" rtl="0" eaLnBrk="1" fontAlgn="base" hangingPunct="1">
              <a:spcBef>
                <a:spcPct val="20000"/>
              </a:spcBef>
              <a:spcAft>
                <a:spcPct val="0"/>
              </a:spcAft>
              <a:buNone/>
              <a:defRPr sz="1800" b="1">
                <a:solidFill>
                  <a:schemeClr val="tx1"/>
                </a:solidFill>
                <a:latin typeface="+mn-lt"/>
                <a:ea typeface="+mn-ea"/>
              </a:defRPr>
            </a:lvl3pPr>
            <a:lvl4pPr marL="1371600" indent="0" algn="l" rtl="0" eaLnBrk="1" fontAlgn="base" hangingPunct="1">
              <a:spcBef>
                <a:spcPct val="20000"/>
              </a:spcBef>
              <a:spcAft>
                <a:spcPct val="0"/>
              </a:spcAft>
              <a:buNone/>
              <a:defRPr sz="1600" b="1">
                <a:solidFill>
                  <a:schemeClr val="tx1"/>
                </a:solidFill>
                <a:latin typeface="+mn-lt"/>
                <a:ea typeface="+mn-ea"/>
              </a:defRPr>
            </a:lvl4pPr>
            <a:lvl5pPr marL="1828800" indent="0" algn="l" rtl="0" eaLnBrk="1" fontAlgn="base" hangingPunct="1">
              <a:spcBef>
                <a:spcPct val="20000"/>
              </a:spcBef>
              <a:spcAft>
                <a:spcPct val="0"/>
              </a:spcAft>
              <a:buNone/>
              <a:defRPr sz="1600" b="1">
                <a:solidFill>
                  <a:schemeClr val="tx1"/>
                </a:solidFill>
                <a:latin typeface="+mn-lt"/>
                <a:ea typeface="+mn-ea"/>
              </a:defRPr>
            </a:lvl5pPr>
            <a:lvl6pPr marL="2286000" indent="0" algn="l" rtl="0" eaLnBrk="1" fontAlgn="base" hangingPunct="1">
              <a:spcBef>
                <a:spcPct val="20000"/>
              </a:spcBef>
              <a:spcAft>
                <a:spcPct val="0"/>
              </a:spcAft>
              <a:buNone/>
              <a:defRPr sz="1600" b="1">
                <a:solidFill>
                  <a:schemeClr val="tx1"/>
                </a:solidFill>
                <a:latin typeface="+mn-lt"/>
                <a:ea typeface="+mn-ea"/>
              </a:defRPr>
            </a:lvl6pPr>
            <a:lvl7pPr marL="2743200" indent="0" algn="l" rtl="0" eaLnBrk="1" fontAlgn="base" hangingPunct="1">
              <a:spcBef>
                <a:spcPct val="20000"/>
              </a:spcBef>
              <a:spcAft>
                <a:spcPct val="0"/>
              </a:spcAft>
              <a:buNone/>
              <a:defRPr sz="1600" b="1">
                <a:solidFill>
                  <a:schemeClr val="tx1"/>
                </a:solidFill>
                <a:latin typeface="+mn-lt"/>
                <a:ea typeface="+mn-ea"/>
              </a:defRPr>
            </a:lvl7pPr>
            <a:lvl8pPr marL="3200400" indent="0" algn="l" rtl="0" eaLnBrk="1" fontAlgn="base" hangingPunct="1">
              <a:spcBef>
                <a:spcPct val="20000"/>
              </a:spcBef>
              <a:spcAft>
                <a:spcPct val="0"/>
              </a:spcAft>
              <a:buNone/>
              <a:defRPr sz="1600" b="1">
                <a:solidFill>
                  <a:schemeClr val="tx1"/>
                </a:solidFill>
                <a:latin typeface="+mn-lt"/>
                <a:ea typeface="+mn-ea"/>
              </a:defRPr>
            </a:lvl8pPr>
            <a:lvl9pPr marL="3657600" indent="0" algn="l" rtl="0" eaLnBrk="1" fontAlgn="base" hangingPunct="1">
              <a:spcBef>
                <a:spcPct val="20000"/>
              </a:spcBef>
              <a:spcAft>
                <a:spcPct val="0"/>
              </a:spcAft>
              <a:buNone/>
              <a:defRPr sz="1600" b="1">
                <a:solidFill>
                  <a:schemeClr val="tx1"/>
                </a:solidFill>
                <a:latin typeface="+mn-lt"/>
                <a:ea typeface="+mn-ea"/>
              </a:defRPr>
            </a:lvl9pPr>
          </a:lstStyle>
          <a:p>
            <a:r>
              <a:rPr lang="en-US" dirty="0" smtClean="0"/>
              <a:t>Oil saturation</a:t>
            </a:r>
            <a:endParaRPr lang="en-US" dirty="0"/>
          </a:p>
        </p:txBody>
      </p:sp>
      <p:sp>
        <p:nvSpPr>
          <p:cNvPr id="15" name="Footer Placeholder 3"/>
          <p:cNvSpPr>
            <a:spLocks noGrp="1"/>
          </p:cNvSpPr>
          <p:nvPr>
            <p:ph type="ftr" sz="quarter" idx="11"/>
          </p:nvPr>
        </p:nvSpPr>
        <p:spPr>
          <a:xfrm>
            <a:off x="3384550" y="6245225"/>
            <a:ext cx="3136900" cy="476250"/>
          </a:xfrm>
        </p:spPr>
        <p:txBody>
          <a:bodyPr/>
          <a:lstStyle/>
          <a:p>
            <a:r>
              <a:rPr lang="en-US" dirty="0" smtClean="0"/>
              <a:t>Thesis </a:t>
            </a:r>
            <a:r>
              <a:rPr lang="en-US" dirty="0" err="1" smtClean="0"/>
              <a:t>defence</a:t>
            </a:r>
            <a:r>
              <a:rPr lang="en-US" dirty="0" smtClean="0"/>
              <a:t> 14/5-2012</a:t>
            </a:r>
            <a:endParaRPr lang="en-US" dirty="0"/>
          </a:p>
        </p:txBody>
      </p:sp>
      <p:pic>
        <p:nvPicPr>
          <p:cNvPr id="12" name="Picture 11" descr="poro_prb.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66" y="2348880"/>
            <a:ext cx="3556000" cy="2667000"/>
          </a:xfrm>
          <a:prstGeom prst="rect">
            <a:avLst/>
          </a:prstGeom>
        </p:spPr>
      </p:pic>
      <p:pic>
        <p:nvPicPr>
          <p:cNvPr id="16" name="Picture 15" descr="oil_poro.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37176" y="2348880"/>
            <a:ext cx="3512840" cy="2634630"/>
          </a:xfrm>
          <a:prstGeom prst="rect">
            <a:avLst/>
          </a:prstGeom>
        </p:spPr>
      </p:pic>
      <p:pic>
        <p:nvPicPr>
          <p:cNvPr id="4" name="Picture 3" descr="glau_frac.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96816" y="2348880"/>
            <a:ext cx="3628008" cy="2721006"/>
          </a:xfrm>
          <a:prstGeom prst="rect">
            <a:avLst/>
          </a:prstGeom>
        </p:spPr>
      </p:pic>
    </p:spTree>
    <p:extLst>
      <p:ext uri="{BB962C8B-B14F-4D97-AF65-F5344CB8AC3E}">
        <p14:creationId xmlns:p14="http://schemas.microsoft.com/office/powerpoint/2010/main" val="2902920560"/>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Modeling greensand</a:t>
            </a:r>
            <a:endParaRPr lang="en-US" dirty="0"/>
          </a:p>
        </p:txBody>
      </p:sp>
      <p:sp>
        <p:nvSpPr>
          <p:cNvPr id="3" name="Content Placeholder 2"/>
          <p:cNvSpPr>
            <a:spLocks noGrp="1"/>
          </p:cNvSpPr>
          <p:nvPr>
            <p:ph idx="1"/>
          </p:nvPr>
        </p:nvSpPr>
        <p:spPr/>
        <p:txBody>
          <a:bodyPr/>
          <a:lstStyle/>
          <a:p>
            <a:r>
              <a:rPr lang="en-US" dirty="0" smtClean="0"/>
              <a:t>Estimating the: </a:t>
            </a:r>
          </a:p>
          <a:p>
            <a:pPr lvl="2"/>
            <a:r>
              <a:rPr lang="en-US" dirty="0" smtClean="0"/>
              <a:t>Mineral modulus</a:t>
            </a:r>
          </a:p>
          <a:p>
            <a:pPr lvl="2"/>
            <a:r>
              <a:rPr lang="en-US" dirty="0" smtClean="0"/>
              <a:t>Poisson ratio</a:t>
            </a:r>
          </a:p>
          <a:p>
            <a:pPr lvl="2"/>
            <a:r>
              <a:rPr lang="en-US" dirty="0" err="1" smtClean="0"/>
              <a:t>Glauconite</a:t>
            </a:r>
            <a:r>
              <a:rPr lang="en-US" dirty="0" smtClean="0"/>
              <a:t> bulk and shear moduli</a:t>
            </a:r>
          </a:p>
          <a:p>
            <a:r>
              <a:rPr lang="en-US" dirty="0"/>
              <a:t>I</a:t>
            </a:r>
            <a:r>
              <a:rPr lang="en-US" dirty="0" smtClean="0"/>
              <a:t>nvestigating these </a:t>
            </a:r>
            <a:r>
              <a:rPr lang="en-US" dirty="0"/>
              <a:t>estimates by i</a:t>
            </a:r>
            <a:r>
              <a:rPr lang="en-US" dirty="0" smtClean="0"/>
              <a:t>nversion </a:t>
            </a:r>
            <a:r>
              <a:rPr lang="en-US" dirty="0"/>
              <a:t>of seismic data </a:t>
            </a:r>
          </a:p>
          <a:p>
            <a:r>
              <a:rPr lang="en-US" dirty="0" smtClean="0"/>
              <a:t>The estimates proposed by </a:t>
            </a:r>
            <a:r>
              <a:rPr lang="en-US" dirty="0" err="1" smtClean="0"/>
              <a:t>Zakir</a:t>
            </a:r>
            <a:r>
              <a:rPr lang="en-US" dirty="0" smtClean="0"/>
              <a:t> </a:t>
            </a:r>
            <a:r>
              <a:rPr lang="en-US" dirty="0" err="1" smtClean="0"/>
              <a:t>Hossain</a:t>
            </a:r>
            <a:r>
              <a:rPr lang="en-US" dirty="0" smtClean="0"/>
              <a:t> are verified from seismic data</a:t>
            </a:r>
          </a:p>
        </p:txBody>
      </p:sp>
      <p:sp>
        <p:nvSpPr>
          <p:cNvPr id="5" name="Slide Number Placeholder 4"/>
          <p:cNvSpPr>
            <a:spLocks noGrp="1"/>
          </p:cNvSpPr>
          <p:nvPr>
            <p:ph type="sldNum" sz="quarter" idx="12"/>
          </p:nvPr>
        </p:nvSpPr>
        <p:spPr/>
        <p:txBody>
          <a:bodyPr/>
          <a:lstStyle/>
          <a:p>
            <a:fld id="{704C5835-BE58-0F40-810C-2B889730FF6D}" type="slidenum">
              <a:rPr lang="en-US" smtClean="0"/>
              <a:pPr/>
              <a:t>41</a:t>
            </a:fld>
            <a:r>
              <a:rPr lang="en-US" dirty="0" smtClean="0"/>
              <a:t>/46</a:t>
            </a:r>
            <a:endParaRPr lang="en-US" dirty="0"/>
          </a:p>
        </p:txBody>
      </p:sp>
      <p:sp>
        <p:nvSpPr>
          <p:cNvPr id="6" name="Footer Placeholder 3"/>
          <p:cNvSpPr>
            <a:spLocks noGrp="1"/>
          </p:cNvSpPr>
          <p:nvPr>
            <p:ph type="ftr" sz="quarter" idx="11"/>
          </p:nvPr>
        </p:nvSpPr>
        <p:spPr>
          <a:xfrm>
            <a:off x="3384550" y="6245225"/>
            <a:ext cx="3136900" cy="476250"/>
          </a:xfrm>
        </p:spPr>
        <p:txBody>
          <a:bodyPr/>
          <a:lstStyle/>
          <a:p>
            <a:r>
              <a:rPr lang="en-US" dirty="0" smtClean="0"/>
              <a:t>Thesis </a:t>
            </a:r>
            <a:r>
              <a:rPr lang="en-US" dirty="0" err="1" smtClean="0"/>
              <a:t>defence</a:t>
            </a:r>
            <a:r>
              <a:rPr lang="en-US" dirty="0" smtClean="0"/>
              <a:t> 14/5-2012</a:t>
            </a:r>
            <a:endParaRPr lang="en-US" dirty="0"/>
          </a:p>
        </p:txBody>
      </p:sp>
    </p:spTree>
    <p:extLst>
      <p:ext uri="{BB962C8B-B14F-4D97-AF65-F5344CB8AC3E}">
        <p14:creationId xmlns:p14="http://schemas.microsoft.com/office/powerpoint/2010/main" val="2520860617"/>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Inverting seismic data – Nini-1a</a:t>
            </a:r>
            <a:endParaRPr lang="en-US" dirty="0"/>
          </a:p>
        </p:txBody>
      </p:sp>
      <p:sp>
        <p:nvSpPr>
          <p:cNvPr id="3" name="Content Placeholder 2"/>
          <p:cNvSpPr>
            <a:spLocks noGrp="1"/>
          </p:cNvSpPr>
          <p:nvPr>
            <p:ph idx="1"/>
          </p:nvPr>
        </p:nvSpPr>
        <p:spPr/>
        <p:txBody>
          <a:bodyPr/>
          <a:lstStyle/>
          <a:p>
            <a:r>
              <a:rPr lang="en-US" dirty="0" smtClean="0"/>
              <a:t>A discrepancy </a:t>
            </a:r>
            <a:br>
              <a:rPr lang="en-US" dirty="0" smtClean="0"/>
            </a:br>
            <a:r>
              <a:rPr lang="en-US" dirty="0" smtClean="0"/>
              <a:t>observed</a:t>
            </a:r>
          </a:p>
          <a:p>
            <a:pPr lvl="1"/>
            <a:r>
              <a:rPr lang="en-US" dirty="0" smtClean="0"/>
              <a:t>Seismic data</a:t>
            </a:r>
          </a:p>
          <a:p>
            <a:pPr lvl="1"/>
            <a:r>
              <a:rPr lang="en-US" dirty="0" smtClean="0"/>
              <a:t>Forward model</a:t>
            </a:r>
          </a:p>
          <a:p>
            <a:pPr lvl="1"/>
            <a:r>
              <a:rPr lang="en-US" dirty="0" smtClean="0"/>
              <a:t>Elastic properties </a:t>
            </a:r>
            <a:br>
              <a:rPr lang="en-US" dirty="0" smtClean="0"/>
            </a:br>
            <a:r>
              <a:rPr lang="en-US" dirty="0" smtClean="0"/>
              <a:t>above</a:t>
            </a:r>
            <a:r>
              <a:rPr lang="en-US" dirty="0"/>
              <a:t> </a:t>
            </a:r>
            <a:r>
              <a:rPr lang="en-US" dirty="0" smtClean="0"/>
              <a:t>the </a:t>
            </a:r>
            <a:br>
              <a:rPr lang="en-US" dirty="0" smtClean="0"/>
            </a:br>
            <a:r>
              <a:rPr lang="en-US" dirty="0" smtClean="0"/>
              <a:t>greensand</a:t>
            </a:r>
          </a:p>
          <a:p>
            <a:pPr lvl="1"/>
            <a:r>
              <a:rPr lang="en-US" dirty="0" smtClean="0"/>
              <a:t>Inversion by</a:t>
            </a:r>
            <a:br>
              <a:rPr lang="en-US" dirty="0" smtClean="0"/>
            </a:br>
            <a:r>
              <a:rPr lang="en-US" dirty="0" smtClean="0"/>
              <a:t>a 3-layer model</a:t>
            </a:r>
          </a:p>
        </p:txBody>
      </p:sp>
      <p:sp>
        <p:nvSpPr>
          <p:cNvPr id="5" name="Slide Number Placeholder 4"/>
          <p:cNvSpPr>
            <a:spLocks noGrp="1"/>
          </p:cNvSpPr>
          <p:nvPr>
            <p:ph type="sldNum" sz="quarter" idx="12"/>
          </p:nvPr>
        </p:nvSpPr>
        <p:spPr/>
        <p:txBody>
          <a:bodyPr/>
          <a:lstStyle/>
          <a:p>
            <a:fld id="{704C5835-BE58-0F40-810C-2B889730FF6D}" type="slidenum">
              <a:rPr lang="en-US" smtClean="0"/>
              <a:pPr/>
              <a:t>42</a:t>
            </a:fld>
            <a:r>
              <a:rPr lang="en-US" dirty="0" smtClean="0"/>
              <a:t>/46</a:t>
            </a:r>
            <a:endParaRPr lang="en-US" dirty="0"/>
          </a:p>
        </p:txBody>
      </p:sp>
      <p:pic>
        <p:nvPicPr>
          <p:cNvPr id="6" name="Picture 5" descr="inversion_model_inline1293_crossline6785_data_run2.pdf"/>
          <p:cNvPicPr>
            <a:picLocks noChangeAspect="1"/>
          </p:cNvPicPr>
          <p:nvPr/>
        </p:nvPicPr>
        <p:blipFill rotWithShape="1">
          <a:blip r:embed="rId3">
            <a:extLst>
              <a:ext uri="{28A0092B-C50C-407E-A947-70E740481C1C}">
                <a14:useLocalDpi xmlns:a14="http://schemas.microsoft.com/office/drawing/2010/main" val="0"/>
              </a:ext>
            </a:extLst>
          </a:blip>
          <a:srcRect t="2267" r="36142"/>
          <a:stretch/>
        </p:blipFill>
        <p:spPr>
          <a:xfrm>
            <a:off x="3224808" y="1484784"/>
            <a:ext cx="6325731" cy="4867228"/>
          </a:xfrm>
          <a:prstGeom prst="rect">
            <a:avLst/>
          </a:prstGeom>
        </p:spPr>
      </p:pic>
      <p:sp>
        <p:nvSpPr>
          <p:cNvPr id="7" name="Donut 6"/>
          <p:cNvSpPr/>
          <p:nvPr/>
        </p:nvSpPr>
        <p:spPr>
          <a:xfrm>
            <a:off x="4520952" y="3212976"/>
            <a:ext cx="4752528" cy="1152128"/>
          </a:xfrm>
          <a:prstGeom prst="donut">
            <a:avLst>
              <a:gd name="adj" fmla="val 4589"/>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rgbClr val="000000"/>
              </a:solidFill>
            </a:endParaRPr>
          </a:p>
        </p:txBody>
      </p:sp>
      <p:sp>
        <p:nvSpPr>
          <p:cNvPr id="8" name="Footer Placeholder 3"/>
          <p:cNvSpPr>
            <a:spLocks noGrp="1"/>
          </p:cNvSpPr>
          <p:nvPr>
            <p:ph type="ftr" sz="quarter" idx="11"/>
          </p:nvPr>
        </p:nvSpPr>
        <p:spPr>
          <a:xfrm>
            <a:off x="3384550" y="6245225"/>
            <a:ext cx="3136900" cy="476250"/>
          </a:xfrm>
        </p:spPr>
        <p:txBody>
          <a:bodyPr/>
          <a:lstStyle/>
          <a:p>
            <a:r>
              <a:rPr lang="en-US" dirty="0" smtClean="0"/>
              <a:t>Thesis </a:t>
            </a:r>
            <a:r>
              <a:rPr lang="en-US" dirty="0" err="1" smtClean="0"/>
              <a:t>defence</a:t>
            </a:r>
            <a:r>
              <a:rPr lang="en-US" dirty="0" smtClean="0"/>
              <a:t> 14/5-2012</a:t>
            </a:r>
            <a:endParaRPr lang="en-US" dirty="0"/>
          </a:p>
        </p:txBody>
      </p:sp>
    </p:spTree>
    <p:extLst>
      <p:ext uri="{BB962C8B-B14F-4D97-AF65-F5344CB8AC3E}">
        <p14:creationId xmlns:p14="http://schemas.microsoft.com/office/powerpoint/2010/main" val="3605757695"/>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 part III</a:t>
            </a:r>
            <a:endParaRPr lang="en-US" dirty="0"/>
          </a:p>
        </p:txBody>
      </p:sp>
      <p:sp>
        <p:nvSpPr>
          <p:cNvPr id="3" name="Content Placeholder 2"/>
          <p:cNvSpPr>
            <a:spLocks noGrp="1"/>
          </p:cNvSpPr>
          <p:nvPr>
            <p:ph idx="1"/>
          </p:nvPr>
        </p:nvSpPr>
        <p:spPr/>
        <p:txBody>
          <a:bodyPr/>
          <a:lstStyle/>
          <a:p>
            <a:r>
              <a:rPr lang="en-US" dirty="0" smtClean="0"/>
              <a:t>Feasible to invert the physical properties of greensand from seismic data</a:t>
            </a:r>
          </a:p>
          <a:p>
            <a:r>
              <a:rPr lang="en-US" dirty="0" smtClean="0"/>
              <a:t>Requires prior information on both the greensand and the elastic properties above and/ or below</a:t>
            </a:r>
          </a:p>
          <a:p>
            <a:r>
              <a:rPr lang="en-US" dirty="0" smtClean="0"/>
              <a:t>Challenge describing the seismic data by a 3-layer model</a:t>
            </a:r>
          </a:p>
          <a:p>
            <a:endParaRPr lang="en-US" dirty="0" smtClean="0"/>
          </a:p>
        </p:txBody>
      </p:sp>
      <p:sp>
        <p:nvSpPr>
          <p:cNvPr id="5" name="Slide Number Placeholder 4"/>
          <p:cNvSpPr>
            <a:spLocks noGrp="1"/>
          </p:cNvSpPr>
          <p:nvPr>
            <p:ph type="sldNum" sz="quarter" idx="12"/>
          </p:nvPr>
        </p:nvSpPr>
        <p:spPr/>
        <p:txBody>
          <a:bodyPr/>
          <a:lstStyle/>
          <a:p>
            <a:fld id="{704C5835-BE58-0F40-810C-2B889730FF6D}" type="slidenum">
              <a:rPr lang="en-US" smtClean="0"/>
              <a:pPr/>
              <a:t>43</a:t>
            </a:fld>
            <a:r>
              <a:rPr lang="en-US" dirty="0" smtClean="0"/>
              <a:t>/46</a:t>
            </a:r>
            <a:endParaRPr lang="en-US" dirty="0"/>
          </a:p>
        </p:txBody>
      </p:sp>
      <p:sp>
        <p:nvSpPr>
          <p:cNvPr id="6" name="Footer Placeholder 3"/>
          <p:cNvSpPr>
            <a:spLocks noGrp="1"/>
          </p:cNvSpPr>
          <p:nvPr>
            <p:ph type="ftr" sz="quarter" idx="11"/>
          </p:nvPr>
        </p:nvSpPr>
        <p:spPr>
          <a:xfrm>
            <a:off x="3384550" y="6245225"/>
            <a:ext cx="3136900" cy="476250"/>
          </a:xfrm>
        </p:spPr>
        <p:txBody>
          <a:bodyPr/>
          <a:lstStyle/>
          <a:p>
            <a:r>
              <a:rPr lang="en-US" dirty="0" smtClean="0"/>
              <a:t>Thesis </a:t>
            </a:r>
            <a:r>
              <a:rPr lang="en-US" dirty="0" err="1" smtClean="0"/>
              <a:t>defence</a:t>
            </a:r>
            <a:r>
              <a:rPr lang="en-US" dirty="0" smtClean="0"/>
              <a:t> 14/5-2012</a:t>
            </a:r>
            <a:endParaRPr lang="en-US" dirty="0"/>
          </a:p>
        </p:txBody>
      </p:sp>
    </p:spTree>
    <p:extLst>
      <p:ext uri="{BB962C8B-B14F-4D97-AF65-F5344CB8AC3E}">
        <p14:creationId xmlns:p14="http://schemas.microsoft.com/office/powerpoint/2010/main" val="1769024247"/>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Discussion Thesis:</a:t>
            </a:r>
            <a:endParaRPr lang="en-US" dirty="0"/>
          </a:p>
        </p:txBody>
      </p:sp>
      <p:sp>
        <p:nvSpPr>
          <p:cNvPr id="3" name="Content Placeholder 2"/>
          <p:cNvSpPr>
            <a:spLocks noGrp="1"/>
          </p:cNvSpPr>
          <p:nvPr>
            <p:ph idx="1"/>
          </p:nvPr>
        </p:nvSpPr>
        <p:spPr/>
        <p:txBody>
          <a:bodyPr/>
          <a:lstStyle/>
          <a:p>
            <a:r>
              <a:rPr lang="en-US" dirty="0" smtClean="0"/>
              <a:t>The assessed AVO response depends on the geological setting</a:t>
            </a:r>
          </a:p>
          <a:p>
            <a:r>
              <a:rPr lang="en-US" dirty="0" smtClean="0"/>
              <a:t>The method of identifying possible oil reservoirs only indicates a possible seismic anomaly</a:t>
            </a:r>
          </a:p>
          <a:p>
            <a:r>
              <a:rPr lang="en-US" dirty="0" smtClean="0"/>
              <a:t>Challenge of inverting seismic data at locations without information from a well log</a:t>
            </a:r>
          </a:p>
          <a:p>
            <a:r>
              <a:rPr lang="en-US" dirty="0" smtClean="0"/>
              <a:t>Describing the seismic data by a 3-layer model</a:t>
            </a:r>
          </a:p>
          <a:p>
            <a:endParaRPr lang="en-US" dirty="0" smtClean="0"/>
          </a:p>
          <a:p>
            <a:endParaRPr lang="en-US" dirty="0"/>
          </a:p>
        </p:txBody>
      </p:sp>
      <p:sp>
        <p:nvSpPr>
          <p:cNvPr id="5" name="Slide Number Placeholder 4"/>
          <p:cNvSpPr>
            <a:spLocks noGrp="1"/>
          </p:cNvSpPr>
          <p:nvPr>
            <p:ph type="sldNum" sz="quarter" idx="12"/>
          </p:nvPr>
        </p:nvSpPr>
        <p:spPr/>
        <p:txBody>
          <a:bodyPr/>
          <a:lstStyle/>
          <a:p>
            <a:fld id="{704C5835-BE58-0F40-810C-2B889730FF6D}" type="slidenum">
              <a:rPr lang="en-US" smtClean="0"/>
              <a:pPr/>
              <a:t>44</a:t>
            </a:fld>
            <a:r>
              <a:rPr lang="en-US" dirty="0" smtClean="0"/>
              <a:t>/46</a:t>
            </a:r>
            <a:endParaRPr lang="en-US" dirty="0"/>
          </a:p>
        </p:txBody>
      </p:sp>
      <p:sp>
        <p:nvSpPr>
          <p:cNvPr id="7" name="Footer Placeholder 3"/>
          <p:cNvSpPr>
            <a:spLocks noGrp="1"/>
          </p:cNvSpPr>
          <p:nvPr>
            <p:ph type="ftr" sz="quarter" idx="11"/>
          </p:nvPr>
        </p:nvSpPr>
        <p:spPr>
          <a:xfrm>
            <a:off x="3384550" y="6245225"/>
            <a:ext cx="3136900" cy="476250"/>
          </a:xfrm>
        </p:spPr>
        <p:txBody>
          <a:bodyPr/>
          <a:lstStyle/>
          <a:p>
            <a:r>
              <a:rPr lang="en-US" dirty="0" smtClean="0"/>
              <a:t>Thesis </a:t>
            </a:r>
            <a:r>
              <a:rPr lang="en-US" dirty="0" err="1" smtClean="0"/>
              <a:t>defence</a:t>
            </a:r>
            <a:r>
              <a:rPr lang="en-US" dirty="0" smtClean="0"/>
              <a:t> 14/5-2012</a:t>
            </a:r>
            <a:endParaRPr lang="en-US" dirty="0"/>
          </a:p>
        </p:txBody>
      </p:sp>
    </p:spTree>
    <p:extLst>
      <p:ext uri="{BB962C8B-B14F-4D97-AF65-F5344CB8AC3E}">
        <p14:creationId xmlns:p14="http://schemas.microsoft.com/office/powerpoint/2010/main" val="1942428665"/>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 Thesis:</a:t>
            </a:r>
            <a:endParaRPr lang="en-US" dirty="0"/>
          </a:p>
        </p:txBody>
      </p:sp>
      <p:sp>
        <p:nvSpPr>
          <p:cNvPr id="3" name="Content Placeholder 2"/>
          <p:cNvSpPr>
            <a:spLocks noGrp="1"/>
          </p:cNvSpPr>
          <p:nvPr>
            <p:ph idx="1"/>
          </p:nvPr>
        </p:nvSpPr>
        <p:spPr>
          <a:xfrm>
            <a:off x="488504" y="1340768"/>
            <a:ext cx="8915400" cy="4525963"/>
          </a:xfrm>
        </p:spPr>
        <p:txBody>
          <a:bodyPr/>
          <a:lstStyle/>
          <a:p>
            <a:r>
              <a:rPr lang="en-US" dirty="0" smtClean="0"/>
              <a:t>The results of part I supported: </a:t>
            </a:r>
          </a:p>
          <a:p>
            <a:pPr lvl="1"/>
            <a:r>
              <a:rPr lang="en-US" dirty="0" smtClean="0"/>
              <a:t>the possibility of identifying possible oil reservoirs from seismic data by AVO analysis</a:t>
            </a:r>
          </a:p>
          <a:p>
            <a:pPr lvl="1"/>
            <a:r>
              <a:rPr lang="en-US" dirty="0" smtClean="0"/>
              <a:t>An the possibility of inverting physical properties of greensand by AVO inversion</a:t>
            </a:r>
          </a:p>
          <a:p>
            <a:r>
              <a:rPr lang="en-US" dirty="0" smtClean="0"/>
              <a:t>Two possible oil reservoirs identified</a:t>
            </a:r>
          </a:p>
          <a:p>
            <a:r>
              <a:rPr lang="en-US" dirty="0" smtClean="0"/>
              <a:t>Inversion of physical properties are feasible however a challenge is encountered</a:t>
            </a:r>
          </a:p>
        </p:txBody>
      </p:sp>
      <p:sp>
        <p:nvSpPr>
          <p:cNvPr id="4" name="Footer Placeholder 3"/>
          <p:cNvSpPr>
            <a:spLocks noGrp="1"/>
          </p:cNvSpPr>
          <p:nvPr>
            <p:ph type="ftr" sz="quarter" idx="11"/>
          </p:nvPr>
        </p:nvSpPr>
        <p:spPr/>
        <p:txBody>
          <a:bodyPr/>
          <a:lstStyle/>
          <a:p>
            <a:r>
              <a:rPr lang="en-US" dirty="0" smtClean="0"/>
              <a:t>Thesis </a:t>
            </a:r>
            <a:r>
              <a:rPr lang="en-US" dirty="0" err="1" smtClean="0"/>
              <a:t>defence</a:t>
            </a:r>
            <a:r>
              <a:rPr lang="en-US" dirty="0" smtClean="0"/>
              <a:t> 14/5-2012</a:t>
            </a:r>
            <a:endParaRPr lang="en-US" dirty="0"/>
          </a:p>
        </p:txBody>
      </p:sp>
      <p:sp>
        <p:nvSpPr>
          <p:cNvPr id="5" name="Slide Number Placeholder 4"/>
          <p:cNvSpPr>
            <a:spLocks noGrp="1"/>
          </p:cNvSpPr>
          <p:nvPr>
            <p:ph type="sldNum" sz="quarter" idx="12"/>
          </p:nvPr>
        </p:nvSpPr>
        <p:spPr/>
        <p:txBody>
          <a:bodyPr/>
          <a:lstStyle/>
          <a:p>
            <a:fld id="{704C5835-BE58-0F40-810C-2B889730FF6D}" type="slidenum">
              <a:rPr lang="en-US" smtClean="0"/>
              <a:pPr/>
              <a:t>45</a:t>
            </a:fld>
            <a:r>
              <a:rPr lang="en-US" dirty="0" smtClean="0"/>
              <a:t>/46</a:t>
            </a:r>
            <a:endParaRPr lang="en-US" dirty="0"/>
          </a:p>
        </p:txBody>
      </p:sp>
    </p:spTree>
    <p:extLst>
      <p:ext uri="{BB962C8B-B14F-4D97-AF65-F5344CB8AC3E}">
        <p14:creationId xmlns:p14="http://schemas.microsoft.com/office/powerpoint/2010/main" val="2091971654"/>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 Thesis:</a:t>
            </a:r>
            <a:endParaRPr lang="en-US" dirty="0"/>
          </a:p>
        </p:txBody>
      </p:sp>
      <p:sp>
        <p:nvSpPr>
          <p:cNvPr id="3" name="Content Placeholder 2"/>
          <p:cNvSpPr>
            <a:spLocks noGrp="1"/>
          </p:cNvSpPr>
          <p:nvPr>
            <p:ph idx="1"/>
          </p:nvPr>
        </p:nvSpPr>
        <p:spPr>
          <a:xfrm>
            <a:off x="488504" y="1340768"/>
            <a:ext cx="8915400" cy="4525963"/>
          </a:xfrm>
        </p:spPr>
        <p:txBody>
          <a:bodyPr/>
          <a:lstStyle/>
          <a:p>
            <a:pPr fontAlgn="auto">
              <a:spcBef>
                <a:spcPts val="0"/>
              </a:spcBef>
              <a:spcAft>
                <a:spcPts val="0"/>
              </a:spcAft>
              <a:defRPr/>
            </a:pPr>
            <a:r>
              <a:rPr lang="en-US" dirty="0"/>
              <a:t>E</a:t>
            </a:r>
            <a:r>
              <a:rPr lang="en-US" dirty="0" smtClean="0"/>
              <a:t>lastic properties and the physical properties of greensand are required to be known </a:t>
            </a:r>
          </a:p>
          <a:p>
            <a:pPr fontAlgn="auto">
              <a:spcBef>
                <a:spcPts val="0"/>
              </a:spcBef>
              <a:spcAft>
                <a:spcPts val="0"/>
              </a:spcAft>
              <a:defRPr/>
            </a:pPr>
            <a:r>
              <a:rPr lang="en-US" dirty="0" smtClean="0"/>
              <a:t>Inverting </a:t>
            </a:r>
            <a:r>
              <a:rPr lang="en-US" dirty="0"/>
              <a:t>the physical properties at </a:t>
            </a:r>
            <a:r>
              <a:rPr lang="en-US" dirty="0" smtClean="0"/>
              <a:t>the </a:t>
            </a:r>
            <a:r>
              <a:rPr lang="en-US" dirty="0"/>
              <a:t>two “unknown” possible reservoirs was not possible </a:t>
            </a:r>
          </a:p>
        </p:txBody>
      </p:sp>
      <p:sp>
        <p:nvSpPr>
          <p:cNvPr id="5" name="Slide Number Placeholder 4"/>
          <p:cNvSpPr>
            <a:spLocks noGrp="1"/>
          </p:cNvSpPr>
          <p:nvPr>
            <p:ph type="sldNum" sz="quarter" idx="12"/>
          </p:nvPr>
        </p:nvSpPr>
        <p:spPr/>
        <p:txBody>
          <a:bodyPr/>
          <a:lstStyle/>
          <a:p>
            <a:fld id="{704C5835-BE58-0F40-810C-2B889730FF6D}" type="slidenum">
              <a:rPr lang="en-US" smtClean="0"/>
              <a:pPr/>
              <a:t>46</a:t>
            </a:fld>
            <a:r>
              <a:rPr lang="en-US" dirty="0" smtClean="0"/>
              <a:t>/46</a:t>
            </a:r>
            <a:endParaRPr lang="en-US" dirty="0"/>
          </a:p>
        </p:txBody>
      </p:sp>
      <p:sp>
        <p:nvSpPr>
          <p:cNvPr id="6" name="Pladsholder til sidefod 4"/>
          <p:cNvSpPr>
            <a:spLocks noGrp="1"/>
          </p:cNvSpPr>
          <p:nvPr>
            <p:ph type="ftr" sz="quarter" idx="11"/>
          </p:nvPr>
        </p:nvSpPr>
        <p:spPr>
          <a:xfrm>
            <a:off x="3384550" y="6245225"/>
            <a:ext cx="3136900" cy="476250"/>
          </a:xfrm>
        </p:spPr>
        <p:txBody>
          <a:bodyPr/>
          <a:lstStyle/>
          <a:p>
            <a:r>
              <a:rPr lang="en-US" dirty="0" smtClean="0"/>
              <a:t>Thesis </a:t>
            </a:r>
            <a:r>
              <a:rPr lang="en-US" dirty="0" err="1" smtClean="0"/>
              <a:t>defence</a:t>
            </a:r>
            <a:r>
              <a:rPr lang="en-US" dirty="0" smtClean="0"/>
              <a:t> 14/</a:t>
            </a:r>
            <a:r>
              <a:rPr lang="en-US" dirty="0"/>
              <a:t>5</a:t>
            </a:r>
            <a:r>
              <a:rPr lang="en-US" dirty="0" smtClean="0"/>
              <a:t>-2012</a:t>
            </a:r>
            <a:endParaRPr lang="en-US" dirty="0"/>
          </a:p>
        </p:txBody>
      </p:sp>
    </p:spTree>
    <p:extLst>
      <p:ext uri="{BB962C8B-B14F-4D97-AF65-F5344CB8AC3E}">
        <p14:creationId xmlns:p14="http://schemas.microsoft.com/office/powerpoint/2010/main" val="1372846164"/>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err="1" smtClean="0"/>
              <a:t>Workflow</a:t>
            </a:r>
            <a:endParaRPr lang="da-DK" dirty="0"/>
          </a:p>
        </p:txBody>
      </p:sp>
      <p:sp>
        <p:nvSpPr>
          <p:cNvPr id="8" name="Pladsholder til diasnummer 7"/>
          <p:cNvSpPr>
            <a:spLocks noGrp="1"/>
          </p:cNvSpPr>
          <p:nvPr>
            <p:ph type="sldNum" sz="quarter" idx="12"/>
          </p:nvPr>
        </p:nvSpPr>
        <p:spPr/>
        <p:txBody>
          <a:bodyPr/>
          <a:lstStyle/>
          <a:p>
            <a:r>
              <a:rPr lang="en-US" dirty="0"/>
              <a:t>5</a:t>
            </a:r>
            <a:r>
              <a:rPr lang="en-US" dirty="0" smtClean="0"/>
              <a:t>/46</a:t>
            </a:r>
            <a:endParaRPr lang="en-US" dirty="0"/>
          </a:p>
        </p:txBody>
      </p:sp>
      <p:graphicFrame>
        <p:nvGraphicFramePr>
          <p:cNvPr id="13" name="Diagram 12"/>
          <p:cNvGraphicFramePr/>
          <p:nvPr>
            <p:extLst>
              <p:ext uri="{D42A27DB-BD31-4B8C-83A1-F6EECF244321}">
                <p14:modId xmlns:p14="http://schemas.microsoft.com/office/powerpoint/2010/main" val="2224751739"/>
              </p:ext>
            </p:extLst>
          </p:nvPr>
        </p:nvGraphicFramePr>
        <p:xfrm>
          <a:off x="848544" y="1268760"/>
          <a:ext cx="8244632" cy="47525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Pladsholder til sidefod 4"/>
          <p:cNvSpPr>
            <a:spLocks noGrp="1"/>
          </p:cNvSpPr>
          <p:nvPr>
            <p:ph type="ftr" sz="quarter" idx="11"/>
          </p:nvPr>
        </p:nvSpPr>
        <p:spPr>
          <a:xfrm>
            <a:off x="3384550" y="6245225"/>
            <a:ext cx="3136900" cy="476250"/>
          </a:xfrm>
        </p:spPr>
        <p:txBody>
          <a:bodyPr/>
          <a:lstStyle/>
          <a:p>
            <a:r>
              <a:rPr lang="en-US" dirty="0" smtClean="0"/>
              <a:t>Thesis </a:t>
            </a:r>
            <a:r>
              <a:rPr lang="en-US" dirty="0" err="1" smtClean="0"/>
              <a:t>defence</a:t>
            </a:r>
            <a:r>
              <a:rPr lang="en-US" dirty="0" smtClean="0"/>
              <a:t> 14/</a:t>
            </a:r>
            <a:r>
              <a:rPr lang="en-US" dirty="0"/>
              <a:t>5</a:t>
            </a:r>
            <a:r>
              <a:rPr lang="en-US" dirty="0" smtClean="0"/>
              <a:t>-2012</a:t>
            </a:r>
            <a:endParaRPr lang="en-US" dirty="0"/>
          </a:p>
        </p:txBody>
      </p:sp>
    </p:spTree>
    <p:extLst>
      <p:ext uri="{BB962C8B-B14F-4D97-AF65-F5344CB8AC3E}">
        <p14:creationId xmlns:p14="http://schemas.microsoft.com/office/powerpoint/2010/main" val="581939051"/>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5300" y="274638"/>
            <a:ext cx="8915400" cy="1642194"/>
          </a:xfrm>
        </p:spPr>
        <p:txBody>
          <a:bodyPr/>
          <a:lstStyle/>
          <a:p>
            <a:r>
              <a:rPr lang="en-US" dirty="0" smtClean="0"/>
              <a:t>Part I: </a:t>
            </a:r>
            <a:br>
              <a:rPr lang="en-US" dirty="0" smtClean="0"/>
            </a:br>
            <a:r>
              <a:rPr lang="en-US" dirty="0" smtClean="0"/>
              <a:t>AVO response of greensand</a:t>
            </a:r>
            <a:endParaRPr lang="en-US" dirty="0"/>
          </a:p>
        </p:txBody>
      </p:sp>
      <p:sp>
        <p:nvSpPr>
          <p:cNvPr id="3" name="Content Placeholder 2"/>
          <p:cNvSpPr>
            <a:spLocks noGrp="1"/>
          </p:cNvSpPr>
          <p:nvPr>
            <p:ph idx="1"/>
          </p:nvPr>
        </p:nvSpPr>
        <p:spPr>
          <a:xfrm>
            <a:off x="495300" y="2348880"/>
            <a:ext cx="8915400" cy="3777284"/>
          </a:xfrm>
        </p:spPr>
        <p:txBody>
          <a:bodyPr/>
          <a:lstStyle/>
          <a:p>
            <a:r>
              <a:rPr lang="en-US" dirty="0"/>
              <a:t>Forward model the AVO </a:t>
            </a:r>
            <a:r>
              <a:rPr lang="en-US" dirty="0" smtClean="0"/>
              <a:t>response</a:t>
            </a:r>
          </a:p>
          <a:p>
            <a:r>
              <a:rPr lang="en-US" dirty="0" smtClean="0"/>
              <a:t>Estimate </a:t>
            </a:r>
            <a:r>
              <a:rPr lang="en-US" dirty="0"/>
              <a:t>elastic </a:t>
            </a:r>
            <a:r>
              <a:rPr lang="en-US" dirty="0" smtClean="0"/>
              <a:t>properties</a:t>
            </a:r>
          </a:p>
          <a:p>
            <a:pPr lvl="1"/>
            <a:r>
              <a:rPr lang="en-US" dirty="0" smtClean="0"/>
              <a:t>Oil and brine sat. greensand </a:t>
            </a:r>
          </a:p>
          <a:p>
            <a:pPr lvl="1"/>
            <a:r>
              <a:rPr lang="en-US" dirty="0" smtClean="0"/>
              <a:t>Of an upper and lower reflecting layer</a:t>
            </a:r>
          </a:p>
          <a:p>
            <a:r>
              <a:rPr lang="en-US" dirty="0" smtClean="0"/>
              <a:t>Observe the AVO response from seismic data</a:t>
            </a:r>
            <a:endParaRPr lang="en-US" dirty="0"/>
          </a:p>
        </p:txBody>
      </p:sp>
      <p:sp>
        <p:nvSpPr>
          <p:cNvPr id="5" name="Slide Number Placeholder 4"/>
          <p:cNvSpPr>
            <a:spLocks noGrp="1"/>
          </p:cNvSpPr>
          <p:nvPr>
            <p:ph type="sldNum" sz="quarter" idx="12"/>
          </p:nvPr>
        </p:nvSpPr>
        <p:spPr/>
        <p:txBody>
          <a:bodyPr/>
          <a:lstStyle/>
          <a:p>
            <a:fld id="{704C5835-BE58-0F40-810C-2B889730FF6D}" type="slidenum">
              <a:rPr lang="en-US" smtClean="0"/>
              <a:pPr/>
              <a:t>6</a:t>
            </a:fld>
            <a:r>
              <a:rPr lang="en-US" dirty="0" smtClean="0"/>
              <a:t>/46</a:t>
            </a:r>
            <a:endParaRPr lang="en-US" dirty="0"/>
          </a:p>
        </p:txBody>
      </p:sp>
      <p:sp>
        <p:nvSpPr>
          <p:cNvPr id="6" name="Pladsholder til sidefod 4"/>
          <p:cNvSpPr>
            <a:spLocks noGrp="1"/>
          </p:cNvSpPr>
          <p:nvPr>
            <p:ph type="ftr" sz="quarter" idx="11"/>
          </p:nvPr>
        </p:nvSpPr>
        <p:spPr>
          <a:xfrm>
            <a:off x="3384550" y="6245225"/>
            <a:ext cx="3136900" cy="476250"/>
          </a:xfrm>
        </p:spPr>
        <p:txBody>
          <a:bodyPr/>
          <a:lstStyle/>
          <a:p>
            <a:r>
              <a:rPr lang="en-US" dirty="0" smtClean="0"/>
              <a:t>Thesis </a:t>
            </a:r>
            <a:r>
              <a:rPr lang="en-US" dirty="0" err="1" smtClean="0"/>
              <a:t>defence</a:t>
            </a:r>
            <a:r>
              <a:rPr lang="en-US" dirty="0" smtClean="0"/>
              <a:t> 14/</a:t>
            </a:r>
            <a:r>
              <a:rPr lang="en-US" dirty="0"/>
              <a:t>5</a:t>
            </a:r>
            <a:r>
              <a:rPr lang="en-US" dirty="0" smtClean="0"/>
              <a:t>-2012</a:t>
            </a:r>
            <a:endParaRPr lang="en-US" dirty="0"/>
          </a:p>
        </p:txBody>
      </p:sp>
    </p:spTree>
    <p:extLst>
      <p:ext uri="{BB962C8B-B14F-4D97-AF65-F5344CB8AC3E}">
        <p14:creationId xmlns:p14="http://schemas.microsoft.com/office/powerpoint/2010/main" val="1170915197"/>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704C5835-BE58-0F40-810C-2B889730FF6D}" type="slidenum">
              <a:rPr lang="en-US" smtClean="0"/>
              <a:pPr/>
              <a:t>7</a:t>
            </a:fld>
            <a:r>
              <a:rPr lang="en-US" dirty="0" smtClean="0"/>
              <a:t>/46</a:t>
            </a:r>
            <a:endParaRPr lang="en-US" dirty="0"/>
          </a:p>
        </p:txBody>
      </p:sp>
      <p:pic>
        <p:nvPicPr>
          <p:cNvPr id="6" name="Content Placeholder 6" descr="seismogram.png"/>
          <p:cNvPicPr>
            <a:picLocks noGrp="1" noChangeAspect="1"/>
          </p:cNvPicPr>
          <p:nvPr>
            <p:ph idx="1"/>
          </p:nvPr>
        </p:nvPicPr>
        <p:blipFill rotWithShape="1">
          <a:blip r:embed="rId3">
            <a:extLst>
              <a:ext uri="{28A0092B-C50C-407E-A947-70E740481C1C}">
                <a14:useLocalDpi xmlns:a14="http://schemas.microsoft.com/office/drawing/2010/main" val="0"/>
              </a:ext>
            </a:extLst>
          </a:blip>
          <a:srcRect t="-6137" r="289" b="-8606"/>
          <a:stretch/>
        </p:blipFill>
        <p:spPr>
          <a:xfrm>
            <a:off x="1496616" y="908720"/>
            <a:ext cx="6817352" cy="5765819"/>
          </a:xfrm>
          <a:prstGeom prst="rect">
            <a:avLst/>
          </a:prstGeom>
        </p:spPr>
      </p:pic>
      <p:sp>
        <p:nvSpPr>
          <p:cNvPr id="7" name="Rectangle 6"/>
          <p:cNvSpPr/>
          <p:nvPr/>
        </p:nvSpPr>
        <p:spPr>
          <a:xfrm>
            <a:off x="1712640" y="5877272"/>
            <a:ext cx="2844874" cy="369332"/>
          </a:xfrm>
          <a:prstGeom prst="rect">
            <a:avLst/>
          </a:prstGeom>
        </p:spPr>
        <p:txBody>
          <a:bodyPr wrap="none">
            <a:spAutoFit/>
          </a:bodyPr>
          <a:lstStyle/>
          <a:p>
            <a:r>
              <a:rPr lang="en-US" dirty="0"/>
              <a:t>(picture: </a:t>
            </a:r>
            <a:r>
              <a:rPr lang="en-US" dirty="0" err="1" smtClean="0"/>
              <a:t>Kearey</a:t>
            </a:r>
            <a:r>
              <a:rPr lang="en-US" dirty="0" smtClean="0"/>
              <a:t>, P. (2002)</a:t>
            </a:r>
            <a:endParaRPr lang="en-US" dirty="0"/>
          </a:p>
        </p:txBody>
      </p:sp>
      <p:sp>
        <p:nvSpPr>
          <p:cNvPr id="8" name="Title 1"/>
          <p:cNvSpPr>
            <a:spLocks noGrp="1"/>
          </p:cNvSpPr>
          <p:nvPr>
            <p:ph type="title"/>
          </p:nvPr>
        </p:nvSpPr>
        <p:spPr>
          <a:xfrm>
            <a:off x="495300" y="274638"/>
            <a:ext cx="8915400" cy="1143000"/>
          </a:xfrm>
        </p:spPr>
        <p:txBody>
          <a:bodyPr/>
          <a:lstStyle/>
          <a:p>
            <a:pPr algn="ctr"/>
            <a:r>
              <a:rPr lang="da-DK" sz="3200" dirty="0"/>
              <a:t>AVO </a:t>
            </a:r>
            <a:br>
              <a:rPr lang="da-DK" sz="3200" dirty="0"/>
            </a:br>
            <a:r>
              <a:rPr lang="da-DK" sz="3200" dirty="0"/>
              <a:t>(Amplitude variation with offset)</a:t>
            </a:r>
            <a:endParaRPr lang="en-US" sz="3200" dirty="0"/>
          </a:p>
        </p:txBody>
      </p:sp>
      <p:sp>
        <p:nvSpPr>
          <p:cNvPr id="9" name="Pladsholder til sidefod 4"/>
          <p:cNvSpPr>
            <a:spLocks noGrp="1"/>
          </p:cNvSpPr>
          <p:nvPr>
            <p:ph type="ftr" sz="quarter" idx="11"/>
          </p:nvPr>
        </p:nvSpPr>
        <p:spPr>
          <a:xfrm>
            <a:off x="3384550" y="6245225"/>
            <a:ext cx="3136900" cy="476250"/>
          </a:xfrm>
        </p:spPr>
        <p:txBody>
          <a:bodyPr/>
          <a:lstStyle/>
          <a:p>
            <a:r>
              <a:rPr lang="en-US" dirty="0" smtClean="0"/>
              <a:t>Thesis </a:t>
            </a:r>
            <a:r>
              <a:rPr lang="en-US" dirty="0" err="1" smtClean="0"/>
              <a:t>defence</a:t>
            </a:r>
            <a:r>
              <a:rPr lang="en-US" dirty="0" smtClean="0"/>
              <a:t> 14/</a:t>
            </a:r>
            <a:r>
              <a:rPr lang="en-US" dirty="0"/>
              <a:t>5</a:t>
            </a:r>
            <a:r>
              <a:rPr lang="en-US" dirty="0" smtClean="0"/>
              <a:t>-2012</a:t>
            </a:r>
            <a:endParaRPr lang="en-US" dirty="0"/>
          </a:p>
        </p:txBody>
      </p:sp>
    </p:spTree>
    <p:extLst>
      <p:ext uri="{BB962C8B-B14F-4D97-AF65-F5344CB8AC3E}">
        <p14:creationId xmlns:p14="http://schemas.microsoft.com/office/powerpoint/2010/main" val="1078776241"/>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16496" y="188640"/>
            <a:ext cx="8915400" cy="1143000"/>
          </a:xfrm>
        </p:spPr>
        <p:txBody>
          <a:bodyPr/>
          <a:lstStyle/>
          <a:p>
            <a:r>
              <a:rPr lang="da-DK" dirty="0" err="1" smtClean="0"/>
              <a:t>Identified</a:t>
            </a:r>
            <a:r>
              <a:rPr lang="da-DK" dirty="0" smtClean="0"/>
              <a:t> greensand</a:t>
            </a:r>
            <a:br>
              <a:rPr lang="da-DK" dirty="0" smtClean="0"/>
            </a:br>
            <a:r>
              <a:rPr lang="da-DK" sz="2800" dirty="0" smtClean="0"/>
              <a:t>(Oil </a:t>
            </a:r>
            <a:r>
              <a:rPr lang="da-DK" sz="2800" dirty="0" err="1" smtClean="0"/>
              <a:t>saturated</a:t>
            </a:r>
            <a:r>
              <a:rPr lang="da-DK" sz="2800" dirty="0" smtClean="0"/>
              <a:t>)</a:t>
            </a:r>
            <a:endParaRPr lang="da-DK" dirty="0"/>
          </a:p>
        </p:txBody>
      </p:sp>
      <p:sp>
        <p:nvSpPr>
          <p:cNvPr id="5" name="Pladsholder til diasnummer 4"/>
          <p:cNvSpPr>
            <a:spLocks noGrp="1"/>
          </p:cNvSpPr>
          <p:nvPr>
            <p:ph type="sldNum" sz="quarter" idx="12"/>
          </p:nvPr>
        </p:nvSpPr>
        <p:spPr>
          <a:xfrm>
            <a:off x="7185248" y="6237312"/>
            <a:ext cx="2311400" cy="476250"/>
          </a:xfrm>
        </p:spPr>
        <p:txBody>
          <a:bodyPr/>
          <a:lstStyle/>
          <a:p>
            <a:fld id="{704C5835-BE58-0F40-810C-2B889730FF6D}" type="slidenum">
              <a:rPr lang="en-US" smtClean="0"/>
              <a:pPr/>
              <a:t>8</a:t>
            </a:fld>
            <a:r>
              <a:rPr lang="en-US" dirty="0" smtClean="0"/>
              <a:t>/46</a:t>
            </a:r>
            <a:endParaRPr lang="en-US" dirty="0"/>
          </a:p>
        </p:txBody>
      </p:sp>
      <p:pic>
        <p:nvPicPr>
          <p:cNvPr id="6" name="Content Placeholder 5" descr="well_log_layers_NINI-4SPE.pdf"/>
          <p:cNvPicPr>
            <a:picLocks noGrp="1" noChangeAspect="1"/>
          </p:cNvPicPr>
          <p:nvPr>
            <p:ph idx="1"/>
          </p:nvPr>
        </p:nvPicPr>
        <p:blipFill>
          <a:blip r:embed="rId3">
            <a:extLst>
              <a:ext uri="{28A0092B-C50C-407E-A947-70E740481C1C}">
                <a14:useLocalDpi xmlns:a14="http://schemas.microsoft.com/office/drawing/2010/main" val="0"/>
              </a:ext>
            </a:extLst>
          </a:blip>
          <a:srcRect l="2641" r="2641"/>
          <a:stretch>
            <a:fillRect/>
          </a:stretch>
        </p:blipFill>
        <p:spPr>
          <a:xfrm>
            <a:off x="-299103" y="1340768"/>
            <a:ext cx="10508687" cy="5180689"/>
          </a:xfrm>
        </p:spPr>
      </p:pic>
      <p:sp>
        <p:nvSpPr>
          <p:cNvPr id="7" name="Pladsholder til sidefod 4"/>
          <p:cNvSpPr>
            <a:spLocks noGrp="1"/>
          </p:cNvSpPr>
          <p:nvPr>
            <p:ph type="ftr" sz="quarter" idx="11"/>
          </p:nvPr>
        </p:nvSpPr>
        <p:spPr>
          <a:xfrm>
            <a:off x="3384550" y="6245225"/>
            <a:ext cx="3136900" cy="476250"/>
          </a:xfrm>
        </p:spPr>
        <p:txBody>
          <a:bodyPr/>
          <a:lstStyle/>
          <a:p>
            <a:r>
              <a:rPr lang="en-US" dirty="0" smtClean="0"/>
              <a:t>Thesis </a:t>
            </a:r>
            <a:r>
              <a:rPr lang="en-US" dirty="0" err="1" smtClean="0"/>
              <a:t>defence</a:t>
            </a:r>
            <a:r>
              <a:rPr lang="en-US" dirty="0" smtClean="0"/>
              <a:t> 14/</a:t>
            </a:r>
            <a:r>
              <a:rPr lang="en-US" dirty="0"/>
              <a:t>5</a:t>
            </a:r>
            <a:r>
              <a:rPr lang="en-US" dirty="0" smtClean="0"/>
              <a:t>-2012</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704C5835-BE58-0F40-810C-2B889730FF6D}" type="slidenum">
              <a:rPr lang="en-US" smtClean="0"/>
              <a:pPr/>
              <a:t>9</a:t>
            </a:fld>
            <a:r>
              <a:rPr lang="en-US" dirty="0" smtClean="0"/>
              <a:t>/46</a:t>
            </a:r>
            <a:endParaRPr lang="en-US" dirty="0"/>
          </a:p>
        </p:txBody>
      </p:sp>
      <p:pic>
        <p:nvPicPr>
          <p:cNvPr id="6" name="Content Placeholder 5" descr="Rpp_forward_comparison_v2.pdf"/>
          <p:cNvPicPr>
            <a:picLocks noGrp="1" noChangeAspect="1"/>
          </p:cNvPicPr>
          <p:nvPr>
            <p:ph idx="1"/>
          </p:nvPr>
        </p:nvPicPr>
        <p:blipFill>
          <a:blip r:embed="rId3">
            <a:extLst>
              <a:ext uri="{28A0092B-C50C-407E-A947-70E740481C1C}">
                <a14:useLocalDpi xmlns:a14="http://schemas.microsoft.com/office/drawing/2010/main" val="0"/>
              </a:ext>
            </a:extLst>
          </a:blip>
          <a:srcRect l="2641" r="2641"/>
          <a:stretch>
            <a:fillRect/>
          </a:stretch>
        </p:blipFill>
        <p:spPr>
          <a:xfrm>
            <a:off x="-416975" y="692696"/>
            <a:ext cx="10354603" cy="5256584"/>
          </a:xfrm>
        </p:spPr>
      </p:pic>
      <p:sp>
        <p:nvSpPr>
          <p:cNvPr id="7" name="Pladsholder til sidefod 4"/>
          <p:cNvSpPr>
            <a:spLocks noGrp="1"/>
          </p:cNvSpPr>
          <p:nvPr>
            <p:ph type="ftr" sz="quarter" idx="11"/>
          </p:nvPr>
        </p:nvSpPr>
        <p:spPr>
          <a:xfrm>
            <a:off x="3384550" y="6245225"/>
            <a:ext cx="3136900" cy="476250"/>
          </a:xfrm>
        </p:spPr>
        <p:txBody>
          <a:bodyPr/>
          <a:lstStyle/>
          <a:p>
            <a:r>
              <a:rPr lang="en-US" dirty="0" smtClean="0"/>
              <a:t>Thesis </a:t>
            </a:r>
            <a:r>
              <a:rPr lang="en-US" dirty="0" err="1" smtClean="0"/>
              <a:t>defence</a:t>
            </a:r>
            <a:r>
              <a:rPr lang="en-US" dirty="0" smtClean="0"/>
              <a:t> 14/</a:t>
            </a:r>
            <a:r>
              <a:rPr lang="en-US" dirty="0"/>
              <a:t>5</a:t>
            </a:r>
            <a:r>
              <a:rPr lang="en-US" dirty="0" smtClean="0"/>
              <a:t>-2012</a:t>
            </a:r>
            <a:endParaRPr lang="en-US" dirty="0"/>
          </a:p>
        </p:txBody>
      </p:sp>
    </p:spTree>
    <p:extLst>
      <p:ext uri="{BB962C8B-B14F-4D97-AF65-F5344CB8AC3E}">
        <p14:creationId xmlns:p14="http://schemas.microsoft.com/office/powerpoint/2010/main" val="988446377"/>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SPE">
  <a:themeElements>
    <a:clrScheme name="Screen vers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creen vers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Screen vers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creen vers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creen vers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creen vers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creen vers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creen vers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creen versio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creen vers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creen vers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creen vers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creen vers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creen vers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Kontortema">
  <a:themeElements>
    <a:clrScheme name="Kont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ont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SPE</Template>
  <TotalTime>21526</TotalTime>
  <Words>4350</Words>
  <Application>Microsoft Macintosh PowerPoint</Application>
  <PresentationFormat>A4 Paper (210x297 mm)</PresentationFormat>
  <Paragraphs>407</Paragraphs>
  <Slides>46</Slides>
  <Notes>46</Notes>
  <HiddenSlides>0</HiddenSlides>
  <MMClips>6</MMClips>
  <ScaleCrop>false</ScaleCrop>
  <HeadingPairs>
    <vt:vector size="4" baseType="variant">
      <vt:variant>
        <vt:lpstr>Theme</vt:lpstr>
      </vt:variant>
      <vt:variant>
        <vt:i4>1</vt:i4>
      </vt:variant>
      <vt:variant>
        <vt:lpstr>Slide Titles</vt:lpstr>
      </vt:variant>
      <vt:variant>
        <vt:i4>46</vt:i4>
      </vt:variant>
    </vt:vector>
  </HeadingPairs>
  <TitlesOfParts>
    <vt:vector size="47" baseType="lpstr">
      <vt:lpstr>SPE</vt:lpstr>
      <vt:lpstr>AVO analysis &amp; rock physics based AVO inversion</vt:lpstr>
      <vt:lpstr>Presenting</vt:lpstr>
      <vt:lpstr>PowerPoint Presentation</vt:lpstr>
      <vt:lpstr>Objectives</vt:lpstr>
      <vt:lpstr>Workflow</vt:lpstr>
      <vt:lpstr>Part I:  AVO response of greensand</vt:lpstr>
      <vt:lpstr>AVO  (Amplitude variation with offset)</vt:lpstr>
      <vt:lpstr>Identified greensand (Oil saturated)</vt:lpstr>
      <vt:lpstr>PowerPoint Presentation</vt:lpstr>
      <vt:lpstr>PowerPoint Presentation</vt:lpstr>
      <vt:lpstr>AVO response  </vt:lpstr>
      <vt:lpstr>AVO response  </vt:lpstr>
      <vt:lpstr>Conclusion - Part I: AVO response of oil sat. greensand</vt:lpstr>
      <vt:lpstr>Part II: Identifying possible oil reservoirs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Ekofisk</vt:lpstr>
      <vt:lpstr>PowerPoint Presentation</vt:lpstr>
      <vt:lpstr>PowerPoint Presentation</vt:lpstr>
      <vt:lpstr>PowerPoint Presentation</vt:lpstr>
      <vt:lpstr>Conclusions from part II</vt:lpstr>
      <vt:lpstr>Part III: AVO inversion</vt:lpstr>
      <vt:lpstr>PowerPoint Presentation</vt:lpstr>
      <vt:lpstr>Forward model </vt:lpstr>
      <vt:lpstr>The rock physics model</vt:lpstr>
      <vt:lpstr>Illustrate forward model</vt:lpstr>
      <vt:lpstr>Sampling a posterior distribution</vt:lpstr>
      <vt:lpstr>Illustrate sampling method</vt:lpstr>
      <vt:lpstr>PowerPoint Presentation</vt:lpstr>
      <vt:lpstr>Inverting seismic data </vt:lpstr>
      <vt:lpstr>Prior distribution</vt:lpstr>
      <vt:lpstr>PowerPoint Presentation</vt:lpstr>
      <vt:lpstr>PowerPoint Presentation</vt:lpstr>
      <vt:lpstr>PowerPoint Presentation</vt:lpstr>
      <vt:lpstr>Probabilistic estimates on:</vt:lpstr>
      <vt:lpstr>Modeling greensand</vt:lpstr>
      <vt:lpstr>Inverting seismic data – Nini-1a</vt:lpstr>
      <vt:lpstr>Conclusion part III</vt:lpstr>
      <vt:lpstr>Discussion Thesis:</vt:lpstr>
      <vt:lpstr>Conclusion Thesis:</vt:lpstr>
      <vt:lpstr>Conclusion Thesis: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AVO analysis &amp; AVO inversion</dc:title>
  <dc:creator>Ditte</dc:creator>
  <cp:lastModifiedBy>Asger Johansen</cp:lastModifiedBy>
  <cp:revision>420</cp:revision>
  <cp:lastPrinted>2012-03-27T11:46:59Z</cp:lastPrinted>
  <dcterms:created xsi:type="dcterms:W3CDTF">2012-01-21T01:37:10Z</dcterms:created>
  <dcterms:modified xsi:type="dcterms:W3CDTF">2012-06-08T10:53:56Z</dcterms:modified>
</cp:coreProperties>
</file>